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10" r:id="rId29"/>
    <p:sldId id="31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12" r:id="rId51"/>
    <p:sldId id="303" r:id="rId52"/>
    <p:sldId id="304" r:id="rId53"/>
    <p:sldId id="305" r:id="rId54"/>
    <p:sldId id="306" r:id="rId55"/>
    <p:sldId id="308" r:id="rId56"/>
    <p:sldId id="307" r:id="rId57"/>
    <p:sldId id="309" r:id="rId58"/>
  </p:sldIdLst>
  <p:sldSz cx="18288000" cy="10287000"/>
  <p:notesSz cx="6858000" cy="9144000"/>
  <p:embeddedFontLst>
    <p:embeddedFont>
      <p:font typeface="Anton" pitchFamily="2" charset="77"/>
      <p:regular r:id="rId60"/>
    </p:embeddedFont>
    <p:embeddedFont>
      <p:font typeface="Arial Bold" panose="020B0802020202020204" pitchFamily="34" charset="77"/>
      <p:regular r:id="rId61"/>
      <p:bold r:id="rId62"/>
    </p:embeddedFont>
    <p:embeddedFont>
      <p:font typeface="Canva Sans" panose="020B0503030501040103" pitchFamily="34" charset="0"/>
      <p:regular r:id="rId63"/>
    </p:embeddedFont>
    <p:embeddedFont>
      <p:font typeface="Canva Sans Bold" panose="020B0803030501040103" pitchFamily="34" charset="0"/>
      <p:regular r:id="rId64"/>
      <p:bold r:id="rId65"/>
    </p:embeddedFont>
    <p:embeddedFont>
      <p:font typeface="Quicksand" pitchFamily="2" charset="77"/>
      <p:regular r:id="rId66"/>
    </p:embeddedFont>
    <p:embeddedFont>
      <p:font typeface="Quicksand Bold" pitchFamily="2" charset="77"/>
      <p:regular r:id="rId67"/>
      <p:bold r:id="rId68"/>
    </p:embeddedFont>
    <p:embeddedFont>
      <p:font typeface="Quire Sans" panose="020B0502040400020003"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3" autoAdjust="0"/>
  </p:normalViewPr>
  <p:slideViewPr>
    <p:cSldViewPr>
      <p:cViewPr varScale="1">
        <p:scale>
          <a:sx n="78" d="100"/>
          <a:sy n="78" d="100"/>
        </p:scale>
        <p:origin x="60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838B6-DEB1-027E-EA85-6D32F2009A0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D9279-62C6-802F-0FEF-812D63CDF2B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1EEABE7-2511-ECC0-6A7D-F77D54752C0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4A6C78D-2F7A-0D96-1FE6-2220C9687C5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3135542-6261-1FD4-A053-E97A7067237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2E9A2A2E-FC2F-BA42-E0C6-9B74D7488FC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0472AC0-2499-2796-08D9-CA6CCFEBE23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5898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D2179-B4B8-BBE5-C2B8-4FCFD1CB478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965FEC-7469-AA55-650A-21C5566378A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3C7B81C-EC94-543B-FCB6-7A031FCEB1C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4BF10CE-9543-5691-48B2-10146774A84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920CBCC-7362-8251-285C-D4662294F0A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4894736A-0FD3-6310-0F68-AE7C1BD13E2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2275196-0005-D23B-683E-44EB016D5FE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87781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1991-11BE-1D23-129A-5DB60E2D4AB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580951-A8DB-A0A8-E433-9983E165569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776DC55-6511-3FF5-F6F3-A38AF7D74DF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F6D9EC0-D7B3-0902-3916-A53EA280B3A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0CDE97C-CAB0-D64B-5D40-2EF9259E0F0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B4478C48-2B7F-80EA-3EC9-A4C11D6C554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4DB2640-D12E-A943-0E61-CC0C97D2CDB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27249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8.sv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8.sv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4.jpg"/><Relationship Id="rId4" Type="http://schemas.openxmlformats.org/officeDocument/2006/relationships/image" Target="../media/image2.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2.pn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42.sv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42.sv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0.jpe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1.jpe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2.jpe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3.jpe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4.jp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55.jp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3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9.png"/><Relationship Id="rId4" Type="http://schemas.openxmlformats.org/officeDocument/2006/relationships/image" Target="../media/image67.svg"/></Relationships>
</file>

<file path=ppt/slides/_rels/slide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9.sv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htmw/2024F-Bad-Ideas/wiki" TargetMode="External"/><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33600" y="-628554"/>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10000"/>
              </a:blip>
              <a:stretch>
                <a:fillRect t="-25" b="-25"/>
              </a:stretch>
            </a:blipFill>
          </p:spPr>
          <p:txBody>
            <a:bodyPr/>
            <a:lstStyle/>
            <a:p>
              <a:endParaRPr lang="en-US"/>
            </a:p>
          </p:txBody>
        </p:sp>
      </p:grpSp>
      <p:grpSp>
        <p:nvGrpSpPr>
          <p:cNvPr id="4" name="Group 4"/>
          <p:cNvGrpSpPr/>
          <p:nvPr/>
        </p:nvGrpSpPr>
        <p:grpSpPr>
          <a:xfrm>
            <a:off x="9938792" y="-1494889"/>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10000"/>
              </a:blip>
              <a:stretch>
                <a:fillRect t="-25" b="-25"/>
              </a:stretch>
            </a:blipFill>
          </p:spPr>
          <p:txBody>
            <a:bodyPr/>
            <a:lstStyle/>
            <a:p>
              <a:endParaRPr lang="en-US"/>
            </a:p>
          </p:txBody>
        </p:sp>
      </p:grpSp>
      <p:grpSp>
        <p:nvGrpSpPr>
          <p:cNvPr id="6" name="Group 6"/>
          <p:cNvGrpSpPr/>
          <p:nvPr/>
        </p:nvGrpSpPr>
        <p:grpSpPr>
          <a:xfrm>
            <a:off x="683089" y="9252299"/>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grpSp>
        <p:nvGrpSpPr>
          <p:cNvPr id="8" name="Group 8"/>
          <p:cNvGrpSpPr/>
          <p:nvPr/>
        </p:nvGrpSpPr>
        <p:grpSpPr>
          <a:xfrm>
            <a:off x="0" y="6822364"/>
            <a:ext cx="7414590" cy="3464636"/>
            <a:chOff x="0" y="0"/>
            <a:chExt cx="9886120" cy="4619515"/>
          </a:xfrm>
        </p:grpSpPr>
        <p:sp>
          <p:nvSpPr>
            <p:cNvPr id="9" name="Freeform 9"/>
            <p:cNvSpPr/>
            <p:nvPr/>
          </p:nvSpPr>
          <p:spPr>
            <a:xfrm>
              <a:off x="0" y="0"/>
              <a:ext cx="9886061" cy="4619498"/>
            </a:xfrm>
            <a:custGeom>
              <a:avLst/>
              <a:gdLst/>
              <a:ahLst/>
              <a:cxnLst/>
              <a:rect l="l" t="t" r="r" b="b"/>
              <a:pathLst>
                <a:path w="9886061" h="4619498">
                  <a:moveTo>
                    <a:pt x="0" y="0"/>
                  </a:moveTo>
                  <a:lnTo>
                    <a:pt x="9886061" y="0"/>
                  </a:lnTo>
                  <a:lnTo>
                    <a:pt x="9886061" y="4619498"/>
                  </a:lnTo>
                  <a:lnTo>
                    <a:pt x="0" y="4619498"/>
                  </a:lnTo>
                  <a:lnTo>
                    <a:pt x="0" y="0"/>
                  </a:lnTo>
                  <a:close/>
                </a:path>
              </a:pathLst>
            </a:custGeom>
            <a:blipFill>
              <a:blip r:embed="rId5"/>
              <a:stretch>
                <a:fillRect t="-43" b="-44"/>
              </a:stretch>
            </a:blipFill>
          </p:spPr>
          <p:txBody>
            <a:bodyPr/>
            <a:lstStyle/>
            <a:p>
              <a:endParaRPr lang="en-US"/>
            </a:p>
          </p:txBody>
        </p:sp>
      </p:grpSp>
      <p:grpSp>
        <p:nvGrpSpPr>
          <p:cNvPr id="10" name="Group 10"/>
          <p:cNvGrpSpPr/>
          <p:nvPr/>
        </p:nvGrpSpPr>
        <p:grpSpPr>
          <a:xfrm>
            <a:off x="14943235" y="901180"/>
            <a:ext cx="3344765" cy="9385820"/>
            <a:chOff x="0" y="0"/>
            <a:chExt cx="4459687" cy="12514427"/>
          </a:xfrm>
        </p:grpSpPr>
        <p:sp>
          <p:nvSpPr>
            <p:cNvPr id="11" name="Freeform 11"/>
            <p:cNvSpPr/>
            <p:nvPr/>
          </p:nvSpPr>
          <p:spPr>
            <a:xfrm>
              <a:off x="0" y="0"/>
              <a:ext cx="4459732" cy="12514453"/>
            </a:xfrm>
            <a:custGeom>
              <a:avLst/>
              <a:gdLst/>
              <a:ahLst/>
              <a:cxnLst/>
              <a:rect l="l" t="t" r="r" b="b"/>
              <a:pathLst>
                <a:path w="4459732" h="12514453">
                  <a:moveTo>
                    <a:pt x="0" y="0"/>
                  </a:moveTo>
                  <a:lnTo>
                    <a:pt x="4459732" y="0"/>
                  </a:lnTo>
                  <a:lnTo>
                    <a:pt x="4459732" y="12514453"/>
                  </a:lnTo>
                  <a:lnTo>
                    <a:pt x="0" y="12514453"/>
                  </a:lnTo>
                  <a:lnTo>
                    <a:pt x="0" y="0"/>
                  </a:lnTo>
                  <a:close/>
                </a:path>
              </a:pathLst>
            </a:custGeom>
            <a:blipFill>
              <a:blip r:embed="rId6"/>
              <a:stretch>
                <a:fillRect l="-109" r="-108"/>
              </a:stretch>
            </a:blipFill>
          </p:spPr>
          <p:txBody>
            <a:bodyPr/>
            <a:lstStyle/>
            <a:p>
              <a:endParaRPr lang="en-US"/>
            </a:p>
          </p:txBody>
        </p:sp>
      </p:grpSp>
      <p:grpSp>
        <p:nvGrpSpPr>
          <p:cNvPr id="12" name="Group 12"/>
          <p:cNvGrpSpPr/>
          <p:nvPr/>
        </p:nvGrpSpPr>
        <p:grpSpPr>
          <a:xfrm>
            <a:off x="145826" y="-227700"/>
            <a:ext cx="3358706" cy="4114800"/>
            <a:chOff x="0" y="0"/>
            <a:chExt cx="4478275" cy="5486400"/>
          </a:xfrm>
        </p:grpSpPr>
        <p:sp>
          <p:nvSpPr>
            <p:cNvPr id="13" name="Freeform 13"/>
            <p:cNvSpPr/>
            <p:nvPr/>
          </p:nvSpPr>
          <p:spPr>
            <a:xfrm>
              <a:off x="0" y="0"/>
              <a:ext cx="4478274" cy="5486400"/>
            </a:xfrm>
            <a:custGeom>
              <a:avLst/>
              <a:gdLst/>
              <a:ahLst/>
              <a:cxnLst/>
              <a:rect l="l" t="t" r="r" b="b"/>
              <a:pathLst>
                <a:path w="4478274" h="5486400">
                  <a:moveTo>
                    <a:pt x="0" y="0"/>
                  </a:moveTo>
                  <a:lnTo>
                    <a:pt x="4478274" y="0"/>
                  </a:lnTo>
                  <a:lnTo>
                    <a:pt x="4478274" y="5486400"/>
                  </a:lnTo>
                  <a:lnTo>
                    <a:pt x="0" y="5486400"/>
                  </a:lnTo>
                  <a:lnTo>
                    <a:pt x="0" y="0"/>
                  </a:lnTo>
                  <a:close/>
                </a:path>
              </a:pathLst>
            </a:custGeom>
            <a:blipFill>
              <a:blip r:embed="rId7"/>
              <a:stretch>
                <a:fillRect l="-27" r="-27"/>
              </a:stretch>
            </a:blipFill>
          </p:spPr>
          <p:txBody>
            <a:bodyPr/>
            <a:lstStyle/>
            <a:p>
              <a:endParaRPr lang="en-US"/>
            </a:p>
          </p:txBody>
        </p:sp>
      </p:grpSp>
      <p:grpSp>
        <p:nvGrpSpPr>
          <p:cNvPr id="14" name="Group 14"/>
          <p:cNvGrpSpPr/>
          <p:nvPr/>
        </p:nvGrpSpPr>
        <p:grpSpPr>
          <a:xfrm rot="992524">
            <a:off x="11028100" y="1289719"/>
            <a:ext cx="2342922" cy="2311683"/>
            <a:chOff x="0" y="0"/>
            <a:chExt cx="3123896" cy="3082244"/>
          </a:xfrm>
        </p:grpSpPr>
        <p:sp>
          <p:nvSpPr>
            <p:cNvPr id="15" name="Freeform 15"/>
            <p:cNvSpPr/>
            <p:nvPr/>
          </p:nvSpPr>
          <p:spPr>
            <a:xfrm>
              <a:off x="0" y="0"/>
              <a:ext cx="3123946" cy="3082290"/>
            </a:xfrm>
            <a:custGeom>
              <a:avLst/>
              <a:gdLst/>
              <a:ahLst/>
              <a:cxnLst/>
              <a:rect l="l" t="t" r="r" b="b"/>
              <a:pathLst>
                <a:path w="3123946" h="3082290">
                  <a:moveTo>
                    <a:pt x="0" y="0"/>
                  </a:moveTo>
                  <a:lnTo>
                    <a:pt x="3123946" y="0"/>
                  </a:lnTo>
                  <a:lnTo>
                    <a:pt x="3123946" y="3082290"/>
                  </a:lnTo>
                  <a:lnTo>
                    <a:pt x="0" y="3082290"/>
                  </a:lnTo>
                  <a:lnTo>
                    <a:pt x="0" y="0"/>
                  </a:lnTo>
                  <a:close/>
                </a:path>
              </a:pathLst>
            </a:custGeom>
            <a:blipFill>
              <a:blip r:embed="rId8"/>
              <a:stretch>
                <a:fillRect t="-16" r="1" b="-15"/>
              </a:stretch>
            </a:blipFill>
          </p:spPr>
          <p:txBody>
            <a:bodyPr/>
            <a:lstStyle/>
            <a:p>
              <a:endParaRPr lang="en-US"/>
            </a:p>
          </p:txBody>
        </p:sp>
      </p:grpSp>
      <p:grpSp>
        <p:nvGrpSpPr>
          <p:cNvPr id="16" name="Group 16"/>
          <p:cNvGrpSpPr/>
          <p:nvPr/>
        </p:nvGrpSpPr>
        <p:grpSpPr>
          <a:xfrm rot="351215">
            <a:off x="9692692" y="2239053"/>
            <a:ext cx="3058353" cy="2978071"/>
            <a:chOff x="0" y="0"/>
            <a:chExt cx="4077804" cy="3970761"/>
          </a:xfrm>
        </p:grpSpPr>
        <p:sp>
          <p:nvSpPr>
            <p:cNvPr id="17" name="Freeform 17"/>
            <p:cNvSpPr/>
            <p:nvPr/>
          </p:nvSpPr>
          <p:spPr>
            <a:xfrm>
              <a:off x="0" y="0"/>
              <a:ext cx="4077843" cy="3970782"/>
            </a:xfrm>
            <a:custGeom>
              <a:avLst/>
              <a:gdLst/>
              <a:ahLst/>
              <a:cxnLst/>
              <a:rect l="l" t="t" r="r" b="b"/>
              <a:pathLst>
                <a:path w="4077843" h="3970782">
                  <a:moveTo>
                    <a:pt x="0" y="0"/>
                  </a:moveTo>
                  <a:lnTo>
                    <a:pt x="4077843" y="0"/>
                  </a:lnTo>
                  <a:lnTo>
                    <a:pt x="4077843" y="3970782"/>
                  </a:lnTo>
                  <a:lnTo>
                    <a:pt x="0" y="3970782"/>
                  </a:lnTo>
                  <a:lnTo>
                    <a:pt x="0" y="0"/>
                  </a:lnTo>
                  <a:close/>
                </a:path>
              </a:pathLst>
            </a:custGeom>
            <a:blipFill>
              <a:blip r:embed="rId9"/>
              <a:stretch>
                <a:fillRect t="-47" b="-46"/>
              </a:stretch>
            </a:blipFill>
          </p:spPr>
          <p:txBody>
            <a:bodyPr/>
            <a:lstStyle/>
            <a:p>
              <a:endParaRPr lang="en-US"/>
            </a:p>
          </p:txBody>
        </p:sp>
      </p:grpSp>
      <p:grpSp>
        <p:nvGrpSpPr>
          <p:cNvPr id="18" name="Group 18"/>
          <p:cNvGrpSpPr/>
          <p:nvPr/>
        </p:nvGrpSpPr>
        <p:grpSpPr>
          <a:xfrm rot="730673">
            <a:off x="6305824" y="4924311"/>
            <a:ext cx="1714152" cy="882009"/>
            <a:chOff x="0" y="0"/>
            <a:chExt cx="2285536" cy="1176012"/>
          </a:xfrm>
        </p:grpSpPr>
        <p:sp>
          <p:nvSpPr>
            <p:cNvPr id="19" name="Freeform 19"/>
            <p:cNvSpPr/>
            <p:nvPr/>
          </p:nvSpPr>
          <p:spPr>
            <a:xfrm>
              <a:off x="0" y="0"/>
              <a:ext cx="2285492" cy="1176020"/>
            </a:xfrm>
            <a:custGeom>
              <a:avLst/>
              <a:gdLst/>
              <a:ahLst/>
              <a:cxnLst/>
              <a:rect l="l" t="t" r="r" b="b"/>
              <a:pathLst>
                <a:path w="2285492" h="1176020">
                  <a:moveTo>
                    <a:pt x="0" y="0"/>
                  </a:moveTo>
                  <a:lnTo>
                    <a:pt x="2285492" y="0"/>
                  </a:lnTo>
                  <a:lnTo>
                    <a:pt x="2285492" y="1176020"/>
                  </a:lnTo>
                  <a:lnTo>
                    <a:pt x="0" y="1176020"/>
                  </a:lnTo>
                  <a:lnTo>
                    <a:pt x="0" y="0"/>
                  </a:lnTo>
                  <a:close/>
                </a:path>
              </a:pathLst>
            </a:custGeom>
            <a:blipFill>
              <a:blip r:embed="rId10"/>
              <a:stretch>
                <a:fillRect t="-68" r="-1" b="-68"/>
              </a:stretch>
            </a:blipFill>
          </p:spPr>
          <p:txBody>
            <a:bodyPr/>
            <a:lstStyle/>
            <a:p>
              <a:endParaRPr lang="en-US"/>
            </a:p>
          </p:txBody>
        </p:sp>
      </p:grpSp>
      <p:sp>
        <p:nvSpPr>
          <p:cNvPr id="20" name="TextBox 20"/>
          <p:cNvSpPr txBox="1"/>
          <p:nvPr/>
        </p:nvSpPr>
        <p:spPr>
          <a:xfrm>
            <a:off x="5093889" y="3928114"/>
            <a:ext cx="8100221" cy="2630797"/>
          </a:xfrm>
          <a:prstGeom prst="rect">
            <a:avLst/>
          </a:prstGeom>
        </p:spPr>
        <p:txBody>
          <a:bodyPr lIns="0" tIns="0" rIns="0" bIns="0" rtlCol="0" anchor="t">
            <a:spAutoFit/>
          </a:bodyPr>
          <a:lstStyle/>
          <a:p>
            <a:pPr algn="ctr">
              <a:lnSpc>
                <a:spcPts val="12238"/>
              </a:lnSpc>
            </a:pPr>
            <a:r>
              <a:rPr lang="en-US" sz="10199">
                <a:solidFill>
                  <a:srgbClr val="F4C624"/>
                </a:solidFill>
                <a:latin typeface="Anton"/>
                <a:ea typeface="Anton"/>
                <a:cs typeface="Anton"/>
                <a:sym typeface="Anton"/>
              </a:rPr>
              <a:t>WEATHER WEAR</a:t>
            </a:r>
          </a:p>
        </p:txBody>
      </p:sp>
      <p:sp>
        <p:nvSpPr>
          <p:cNvPr id="21" name="TextBox 21"/>
          <p:cNvSpPr txBox="1"/>
          <p:nvPr/>
        </p:nvSpPr>
        <p:spPr>
          <a:xfrm>
            <a:off x="7124391" y="6698539"/>
            <a:ext cx="3874071" cy="776623"/>
          </a:xfrm>
          <a:prstGeom prst="rect">
            <a:avLst/>
          </a:prstGeom>
        </p:spPr>
        <p:txBody>
          <a:bodyPr lIns="0" tIns="0" rIns="0" bIns="0" rtlCol="0" anchor="t">
            <a:spAutoFit/>
          </a:bodyPr>
          <a:lstStyle/>
          <a:p>
            <a:pPr algn="ctr">
              <a:lnSpc>
                <a:spcPts val="3190"/>
              </a:lnSpc>
            </a:pPr>
            <a:r>
              <a:rPr lang="en-US" sz="1899" b="1" dirty="0">
                <a:solidFill>
                  <a:srgbClr val="F4C624"/>
                </a:solidFill>
                <a:latin typeface="Quicksand Bold"/>
                <a:ea typeface="Quicksand Bold"/>
                <a:cs typeface="Quicksand Bold"/>
                <a:sym typeface="Quicksand Bold"/>
              </a:rPr>
              <a:t>Presented By Team - 3 </a:t>
            </a:r>
          </a:p>
          <a:p>
            <a:pPr algn="ctr">
              <a:lnSpc>
                <a:spcPts val="3190"/>
              </a:lnSpc>
            </a:pPr>
            <a:r>
              <a:rPr lang="en-US" sz="1899" b="1" dirty="0">
                <a:solidFill>
                  <a:srgbClr val="F4C624"/>
                </a:solidFill>
                <a:latin typeface="Quicksand Bold"/>
                <a:ea typeface="Quicksand Bold"/>
                <a:cs typeface="Quicksand Bold"/>
                <a:sym typeface="Quicksand Bold"/>
              </a:rPr>
              <a:t>Bad Ideas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38549" y="9506477"/>
            <a:ext cx="17210903" cy="1125118"/>
            <a:chOff x="0" y="0"/>
            <a:chExt cx="22947871" cy="1500158"/>
          </a:xfrm>
        </p:grpSpPr>
        <p:sp>
          <p:nvSpPr>
            <p:cNvPr id="7" name="Freeform 7"/>
            <p:cNvSpPr/>
            <p:nvPr/>
          </p:nvSpPr>
          <p:spPr>
            <a:xfrm>
              <a:off x="0" y="0"/>
              <a:ext cx="22947885" cy="1500124"/>
            </a:xfrm>
            <a:custGeom>
              <a:avLst/>
              <a:gdLst/>
              <a:ahLst/>
              <a:cxnLst/>
              <a:rect l="l" t="t" r="r" b="b"/>
              <a:pathLst>
                <a:path w="22947885" h="1500124">
                  <a:moveTo>
                    <a:pt x="0" y="0"/>
                  </a:moveTo>
                  <a:lnTo>
                    <a:pt x="22947885" y="0"/>
                  </a:lnTo>
                  <a:lnTo>
                    <a:pt x="22947885" y="1500124"/>
                  </a:lnTo>
                  <a:lnTo>
                    <a:pt x="0" y="1500124"/>
                  </a:lnTo>
                  <a:lnTo>
                    <a:pt x="0" y="0"/>
                  </a:lnTo>
                  <a:close/>
                </a:path>
              </a:pathLst>
            </a:custGeom>
            <a:blipFill>
              <a:blip r:embed="rId4"/>
              <a:stretch>
                <a:fillRect l="-1568" r="-1568" b="-2"/>
              </a:stretch>
            </a:blipFill>
          </p:spPr>
          <p:txBody>
            <a:bodyPr/>
            <a:lstStyle/>
            <a:p>
              <a:endParaRPr lang="en-US"/>
            </a:p>
          </p:txBody>
        </p:sp>
      </p:grpSp>
      <p:sp>
        <p:nvSpPr>
          <p:cNvPr id="8" name="Freeform 8"/>
          <p:cNvSpPr/>
          <p:nvPr/>
        </p:nvSpPr>
        <p:spPr>
          <a:xfrm>
            <a:off x="538549" y="477697"/>
            <a:ext cx="17210903" cy="9097739"/>
          </a:xfrm>
          <a:custGeom>
            <a:avLst/>
            <a:gdLst/>
            <a:ahLst/>
            <a:cxnLst/>
            <a:rect l="l" t="t" r="r" b="b"/>
            <a:pathLst>
              <a:path w="17210903" h="9097739">
                <a:moveTo>
                  <a:pt x="0" y="0"/>
                </a:moveTo>
                <a:lnTo>
                  <a:pt x="17210903" y="0"/>
                </a:lnTo>
                <a:lnTo>
                  <a:pt x="17210903" y="9097739"/>
                </a:lnTo>
                <a:lnTo>
                  <a:pt x="0" y="9097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29262" y="139926"/>
            <a:ext cx="2344204" cy="1397732"/>
            <a:chOff x="0" y="0"/>
            <a:chExt cx="3125605" cy="1863643"/>
          </a:xfrm>
        </p:grpSpPr>
        <p:sp>
          <p:nvSpPr>
            <p:cNvPr id="10" name="Freeform 10"/>
            <p:cNvSpPr/>
            <p:nvPr/>
          </p:nvSpPr>
          <p:spPr>
            <a:xfrm>
              <a:off x="0" y="0"/>
              <a:ext cx="3125597" cy="1863598"/>
            </a:xfrm>
            <a:custGeom>
              <a:avLst/>
              <a:gdLst/>
              <a:ahLst/>
              <a:cxnLst/>
              <a:rect l="l" t="t" r="r" b="b"/>
              <a:pathLst>
                <a:path w="3125597" h="1863598">
                  <a:moveTo>
                    <a:pt x="0" y="0"/>
                  </a:moveTo>
                  <a:lnTo>
                    <a:pt x="3125597" y="0"/>
                  </a:lnTo>
                  <a:lnTo>
                    <a:pt x="3125597" y="1863598"/>
                  </a:lnTo>
                  <a:lnTo>
                    <a:pt x="0" y="1863598"/>
                  </a:lnTo>
                  <a:lnTo>
                    <a:pt x="0" y="0"/>
                  </a:lnTo>
                  <a:close/>
                </a:path>
              </a:pathLst>
            </a:custGeom>
            <a:blipFill>
              <a:blip r:embed="rId7"/>
              <a:stretch>
                <a:fillRect l="-66" r="-66" b="-2"/>
              </a:stretch>
            </a:blipFill>
          </p:spPr>
          <p:txBody>
            <a:bodyPr/>
            <a:lstStyle/>
            <a:p>
              <a:endParaRPr lang="en-US"/>
            </a:p>
          </p:txBody>
        </p:sp>
      </p:grpSp>
      <p:grpSp>
        <p:nvGrpSpPr>
          <p:cNvPr id="11" name="Group 11"/>
          <p:cNvGrpSpPr/>
          <p:nvPr/>
        </p:nvGrpSpPr>
        <p:grpSpPr>
          <a:xfrm>
            <a:off x="16546667" y="88333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10976978" y="1965021"/>
            <a:ext cx="5967594" cy="6356958"/>
            <a:chOff x="0" y="0"/>
            <a:chExt cx="7956792" cy="8475944"/>
          </a:xfrm>
        </p:grpSpPr>
        <p:sp>
          <p:nvSpPr>
            <p:cNvPr id="14" name="Freeform 14"/>
            <p:cNvSpPr/>
            <p:nvPr/>
          </p:nvSpPr>
          <p:spPr>
            <a:xfrm>
              <a:off x="0" y="0"/>
              <a:ext cx="7956804" cy="8475980"/>
            </a:xfrm>
            <a:custGeom>
              <a:avLst/>
              <a:gdLst/>
              <a:ahLst/>
              <a:cxnLst/>
              <a:rect l="l" t="t" r="r" b="b"/>
              <a:pathLst>
                <a:path w="7956804" h="8475980">
                  <a:moveTo>
                    <a:pt x="0" y="0"/>
                  </a:moveTo>
                  <a:lnTo>
                    <a:pt x="7956804" y="0"/>
                  </a:lnTo>
                  <a:lnTo>
                    <a:pt x="7956804" y="8475980"/>
                  </a:lnTo>
                  <a:lnTo>
                    <a:pt x="0" y="8475980"/>
                  </a:lnTo>
                  <a:lnTo>
                    <a:pt x="0" y="0"/>
                  </a:lnTo>
                  <a:close/>
                </a:path>
              </a:pathLst>
            </a:custGeom>
            <a:blipFill>
              <a:blip r:embed="rId8"/>
              <a:stretch>
                <a:fillRect l="-44" r="-44"/>
              </a:stretch>
            </a:blipFill>
          </p:spPr>
          <p:txBody>
            <a:bodyPr/>
            <a:lstStyle/>
            <a:p>
              <a:endParaRPr lang="en-US"/>
            </a:p>
          </p:txBody>
        </p:sp>
      </p:grpSp>
      <p:sp>
        <p:nvSpPr>
          <p:cNvPr id="15" name="TextBox 15"/>
          <p:cNvSpPr txBox="1"/>
          <p:nvPr/>
        </p:nvSpPr>
        <p:spPr>
          <a:xfrm>
            <a:off x="1028701" y="2541689"/>
            <a:ext cx="9369805" cy="5568315"/>
          </a:xfrm>
          <a:prstGeom prst="rect">
            <a:avLst/>
          </a:prstGeom>
        </p:spPr>
        <p:txBody>
          <a:bodyPr lIns="0" tIns="0" rIns="0" bIns="0" rtlCol="0" anchor="t">
            <a:spAutoFit/>
          </a:bodyPr>
          <a:lstStyle/>
          <a:p>
            <a:pPr algn="l">
              <a:lnSpc>
                <a:spcPts val="4030"/>
              </a:lnSpc>
            </a:pPr>
            <a:r>
              <a:rPr lang="en-US" sz="2399">
                <a:solidFill>
                  <a:srgbClr val="FFFFFF"/>
                </a:solidFill>
                <a:latin typeface="Quicksand"/>
                <a:ea typeface="Quicksand"/>
                <a:cs typeface="Quicksand"/>
                <a:sym typeface="Quicksand"/>
              </a:rPr>
              <a:t> This is Hannah, Age 28. She stays in New York City, NY and she is Product Manager.</a:t>
            </a:r>
          </a:p>
          <a:p>
            <a:pPr algn="l">
              <a:lnSpc>
                <a:spcPts val="4030"/>
              </a:lnSpc>
            </a:pPr>
            <a:endParaRPr lang="en-US" sz="2399">
              <a:solidFill>
                <a:srgbClr val="FFFFFF"/>
              </a:solidFill>
              <a:latin typeface="Quicksand"/>
              <a:ea typeface="Quicksand"/>
              <a:cs typeface="Quicksand"/>
              <a:sym typeface="Quicksand"/>
            </a:endParaRPr>
          </a:p>
          <a:p>
            <a:pPr marL="548519" lvl="2" indent="-182840" algn="l">
              <a:lnSpc>
                <a:spcPts val="4030"/>
              </a:lnSpc>
              <a:buFont typeface="Arial"/>
              <a:buChar char="⚬"/>
            </a:pPr>
            <a:r>
              <a:rPr lang="en-US" sz="2399" b="1">
                <a:solidFill>
                  <a:srgbClr val="FFFFFF"/>
                </a:solidFill>
                <a:latin typeface="Quicksand Bold"/>
                <a:ea typeface="Quicksand Bold"/>
                <a:cs typeface="Quicksand Bold"/>
                <a:sym typeface="Quicksand Bold"/>
              </a:rPr>
              <a:t>Life Style:</a:t>
            </a:r>
            <a:r>
              <a:rPr lang="en-US" sz="2399">
                <a:solidFill>
                  <a:srgbClr val="FFFFFF"/>
                </a:solidFill>
                <a:latin typeface="Quicksand"/>
                <a:ea typeface="Quicksand"/>
                <a:cs typeface="Quicksand"/>
                <a:sym typeface="Quicksand"/>
              </a:rPr>
              <a:t> She commutes everydays and she meets a lot of clients.</a:t>
            </a:r>
          </a:p>
          <a:p>
            <a:pPr marL="548519" lvl="2" indent="-182840" algn="l">
              <a:lnSpc>
                <a:spcPts val="4030"/>
              </a:lnSpc>
              <a:buFont typeface="Arial"/>
              <a:buChar char="⚬"/>
            </a:pPr>
            <a:r>
              <a:rPr lang="en-US" sz="2399" b="1">
                <a:solidFill>
                  <a:srgbClr val="FFFFFF"/>
                </a:solidFill>
                <a:latin typeface="Quicksand Bold"/>
                <a:ea typeface="Quicksand Bold"/>
                <a:cs typeface="Quicksand Bold"/>
                <a:sym typeface="Quicksand Bold"/>
              </a:rPr>
              <a:t>Weather and Clothing:</a:t>
            </a:r>
            <a:r>
              <a:rPr lang="en-US" sz="2399">
                <a:solidFill>
                  <a:srgbClr val="FFFFFF"/>
                </a:solidFill>
                <a:latin typeface="Quicksand"/>
                <a:ea typeface="Quicksand"/>
                <a:cs typeface="Quicksand"/>
                <a:sym typeface="Quicksand"/>
              </a:rPr>
              <a:t> NYC weather is totally unpredictable as it can rain, be sunny or be cold anytime. She likes wearing formal clothes.</a:t>
            </a:r>
          </a:p>
          <a:p>
            <a:pPr marL="548519" lvl="2" indent="-182840" algn="l">
              <a:lnSpc>
                <a:spcPts val="4030"/>
              </a:lnSpc>
              <a:buFont typeface="Arial"/>
              <a:buChar char="⚬"/>
            </a:pPr>
            <a:r>
              <a:rPr lang="en-US" sz="2399" b="1">
                <a:solidFill>
                  <a:srgbClr val="FFFFFF"/>
                </a:solidFill>
                <a:latin typeface="Quicksand Bold"/>
                <a:ea typeface="Quicksand Bold"/>
                <a:cs typeface="Quicksand Bold"/>
                <a:sym typeface="Quicksand Bold"/>
              </a:rPr>
              <a:t>Technology usage:</a:t>
            </a:r>
            <a:r>
              <a:rPr lang="en-US" sz="2399">
                <a:solidFill>
                  <a:srgbClr val="FFFFFF"/>
                </a:solidFill>
                <a:latin typeface="Quicksand"/>
                <a:ea typeface="Quicksand"/>
                <a:cs typeface="Quicksand"/>
                <a:sym typeface="Quicksand"/>
              </a:rPr>
              <a:t> She loves trying out new apps.</a:t>
            </a:r>
          </a:p>
          <a:p>
            <a:pPr marL="548519" lvl="2" indent="-182840" algn="l">
              <a:lnSpc>
                <a:spcPts val="4030"/>
              </a:lnSpc>
              <a:buFont typeface="Arial"/>
              <a:buChar char="⚬"/>
            </a:pPr>
            <a:r>
              <a:rPr lang="en-US" sz="2399">
                <a:solidFill>
                  <a:srgbClr val="FFFFFF"/>
                </a:solidFill>
                <a:latin typeface="Quicksand"/>
                <a:ea typeface="Quicksand"/>
                <a:cs typeface="Quicksand"/>
                <a:sym typeface="Quicksand"/>
              </a:rPr>
              <a:t>She is busy person and always wears uncomfortable dress which does not align well with weather, so she needs something which can set her to wear clothes which doesn't waste her time.</a:t>
            </a:r>
          </a:p>
        </p:txBody>
      </p:sp>
      <p:sp>
        <p:nvSpPr>
          <p:cNvPr id="16" name="TextBox 16"/>
          <p:cNvSpPr txBox="1"/>
          <p:nvPr/>
        </p:nvSpPr>
        <p:spPr>
          <a:xfrm>
            <a:off x="-1574906" y="1074839"/>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HANNAH</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38549" y="9506477"/>
            <a:ext cx="17210903" cy="1125118"/>
            <a:chOff x="0" y="0"/>
            <a:chExt cx="22947871" cy="1500158"/>
          </a:xfrm>
        </p:grpSpPr>
        <p:sp>
          <p:nvSpPr>
            <p:cNvPr id="7" name="Freeform 7"/>
            <p:cNvSpPr/>
            <p:nvPr/>
          </p:nvSpPr>
          <p:spPr>
            <a:xfrm>
              <a:off x="0" y="0"/>
              <a:ext cx="22947885" cy="1500124"/>
            </a:xfrm>
            <a:custGeom>
              <a:avLst/>
              <a:gdLst/>
              <a:ahLst/>
              <a:cxnLst/>
              <a:rect l="l" t="t" r="r" b="b"/>
              <a:pathLst>
                <a:path w="22947885" h="1500124">
                  <a:moveTo>
                    <a:pt x="0" y="0"/>
                  </a:moveTo>
                  <a:lnTo>
                    <a:pt x="22947885" y="0"/>
                  </a:lnTo>
                  <a:lnTo>
                    <a:pt x="22947885" y="1500124"/>
                  </a:lnTo>
                  <a:lnTo>
                    <a:pt x="0" y="1500124"/>
                  </a:lnTo>
                  <a:lnTo>
                    <a:pt x="0" y="0"/>
                  </a:lnTo>
                  <a:close/>
                </a:path>
              </a:pathLst>
            </a:custGeom>
            <a:blipFill>
              <a:blip r:embed="rId4"/>
              <a:stretch>
                <a:fillRect l="-1568" r="-1568" b="-2"/>
              </a:stretch>
            </a:blipFill>
          </p:spPr>
          <p:txBody>
            <a:bodyPr/>
            <a:lstStyle/>
            <a:p>
              <a:endParaRPr lang="en-US"/>
            </a:p>
          </p:txBody>
        </p:sp>
      </p:grpSp>
      <p:sp>
        <p:nvSpPr>
          <p:cNvPr id="8" name="Freeform 8"/>
          <p:cNvSpPr/>
          <p:nvPr/>
        </p:nvSpPr>
        <p:spPr>
          <a:xfrm>
            <a:off x="538549" y="477697"/>
            <a:ext cx="17210903" cy="9097739"/>
          </a:xfrm>
          <a:custGeom>
            <a:avLst/>
            <a:gdLst/>
            <a:ahLst/>
            <a:cxnLst/>
            <a:rect l="l" t="t" r="r" b="b"/>
            <a:pathLst>
              <a:path w="17210903" h="9097739">
                <a:moveTo>
                  <a:pt x="0" y="0"/>
                </a:moveTo>
                <a:lnTo>
                  <a:pt x="17210903" y="0"/>
                </a:lnTo>
                <a:lnTo>
                  <a:pt x="17210903" y="9097739"/>
                </a:lnTo>
                <a:lnTo>
                  <a:pt x="0" y="9097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29262" y="139926"/>
            <a:ext cx="2344204" cy="1397732"/>
            <a:chOff x="0" y="0"/>
            <a:chExt cx="3125605" cy="1863643"/>
          </a:xfrm>
        </p:grpSpPr>
        <p:sp>
          <p:nvSpPr>
            <p:cNvPr id="10" name="Freeform 10"/>
            <p:cNvSpPr/>
            <p:nvPr/>
          </p:nvSpPr>
          <p:spPr>
            <a:xfrm>
              <a:off x="0" y="0"/>
              <a:ext cx="3125597" cy="1863598"/>
            </a:xfrm>
            <a:custGeom>
              <a:avLst/>
              <a:gdLst/>
              <a:ahLst/>
              <a:cxnLst/>
              <a:rect l="l" t="t" r="r" b="b"/>
              <a:pathLst>
                <a:path w="3125597" h="1863598">
                  <a:moveTo>
                    <a:pt x="0" y="0"/>
                  </a:moveTo>
                  <a:lnTo>
                    <a:pt x="3125597" y="0"/>
                  </a:lnTo>
                  <a:lnTo>
                    <a:pt x="3125597" y="1863598"/>
                  </a:lnTo>
                  <a:lnTo>
                    <a:pt x="0" y="1863598"/>
                  </a:lnTo>
                  <a:lnTo>
                    <a:pt x="0" y="0"/>
                  </a:lnTo>
                  <a:close/>
                </a:path>
              </a:pathLst>
            </a:custGeom>
            <a:blipFill>
              <a:blip r:embed="rId7"/>
              <a:stretch>
                <a:fillRect l="-66" r="-66" b="-2"/>
              </a:stretch>
            </a:blipFill>
          </p:spPr>
          <p:txBody>
            <a:bodyPr/>
            <a:lstStyle/>
            <a:p>
              <a:endParaRPr lang="en-US"/>
            </a:p>
          </p:txBody>
        </p:sp>
      </p:grpSp>
      <p:grpSp>
        <p:nvGrpSpPr>
          <p:cNvPr id="11" name="Group 11"/>
          <p:cNvGrpSpPr/>
          <p:nvPr/>
        </p:nvGrpSpPr>
        <p:grpSpPr>
          <a:xfrm>
            <a:off x="16546667" y="88333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11770130" y="2318131"/>
            <a:ext cx="4776537" cy="5970671"/>
            <a:chOff x="0" y="0"/>
            <a:chExt cx="6368716" cy="7960895"/>
          </a:xfrm>
        </p:grpSpPr>
        <p:sp>
          <p:nvSpPr>
            <p:cNvPr id="14" name="Freeform 14"/>
            <p:cNvSpPr/>
            <p:nvPr/>
          </p:nvSpPr>
          <p:spPr>
            <a:xfrm>
              <a:off x="0" y="0"/>
              <a:ext cx="6368669" cy="7960868"/>
            </a:xfrm>
            <a:custGeom>
              <a:avLst/>
              <a:gdLst/>
              <a:ahLst/>
              <a:cxnLst/>
              <a:rect l="l" t="t" r="r" b="b"/>
              <a:pathLst>
                <a:path w="6368669" h="7960868">
                  <a:moveTo>
                    <a:pt x="0" y="0"/>
                  </a:moveTo>
                  <a:lnTo>
                    <a:pt x="6368669" y="0"/>
                  </a:lnTo>
                  <a:lnTo>
                    <a:pt x="6368669" y="7960868"/>
                  </a:lnTo>
                  <a:lnTo>
                    <a:pt x="0" y="7960868"/>
                  </a:lnTo>
                  <a:lnTo>
                    <a:pt x="0" y="0"/>
                  </a:lnTo>
                  <a:close/>
                </a:path>
              </a:pathLst>
            </a:custGeom>
            <a:blipFill>
              <a:blip r:embed="rId8"/>
              <a:stretch>
                <a:fillRect l="-43750" r="-43750"/>
              </a:stretch>
            </a:blipFill>
          </p:spPr>
          <p:txBody>
            <a:bodyPr/>
            <a:lstStyle/>
            <a:p>
              <a:endParaRPr lang="en-US"/>
            </a:p>
          </p:txBody>
        </p:sp>
      </p:grpSp>
      <p:sp>
        <p:nvSpPr>
          <p:cNvPr id="15" name="TextBox 15"/>
          <p:cNvSpPr txBox="1"/>
          <p:nvPr/>
        </p:nvSpPr>
        <p:spPr>
          <a:xfrm>
            <a:off x="1028700" y="2469144"/>
            <a:ext cx="9369805" cy="5563870"/>
          </a:xfrm>
          <a:prstGeom prst="rect">
            <a:avLst/>
          </a:prstGeom>
        </p:spPr>
        <p:txBody>
          <a:bodyPr lIns="0" tIns="0" rIns="0" bIns="0" rtlCol="0" anchor="t">
            <a:spAutoFit/>
          </a:bodyPr>
          <a:lstStyle/>
          <a:p>
            <a:pPr algn="l">
              <a:lnSpc>
                <a:spcPts val="3694"/>
              </a:lnSpc>
            </a:pPr>
            <a:r>
              <a:rPr lang="en-US" sz="2199">
                <a:solidFill>
                  <a:srgbClr val="FFFFFF"/>
                </a:solidFill>
                <a:latin typeface="Quicksand"/>
                <a:ea typeface="Quicksand"/>
                <a:cs typeface="Quicksand"/>
                <a:sym typeface="Quicksand"/>
              </a:rPr>
              <a:t>This is Jason, Age 34. He stays in Seattle, WA, and he is a Software Engineer.</a:t>
            </a:r>
          </a:p>
          <a:p>
            <a:pPr algn="l">
              <a:lnSpc>
                <a:spcPts val="3694"/>
              </a:lnSpc>
            </a:pPr>
            <a:endParaRPr lang="en-US" sz="2199">
              <a:solidFill>
                <a:srgbClr val="FFFFFF"/>
              </a:solidFill>
              <a:latin typeface="Quicksand"/>
              <a:ea typeface="Quicksand"/>
              <a:cs typeface="Quicksand"/>
              <a:sym typeface="Quicksand"/>
            </a:endParaRP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He commutes to the office twice a week and enjoys biking when the weather permits.</a:t>
            </a: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Seattle's weather is unpredictable, with frequent rain and sudden changes. He prefers casual and comfortable clothing but often finds himself either underdressed for cold weather or overdressed when it warms up unexpectedly.</a:t>
            </a: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He is tech-savvy and enjoys trying out new apps to improve efficiency.</a:t>
            </a:r>
          </a:p>
          <a:p>
            <a:pPr marL="502798" lvl="2" indent="-167599" algn="l">
              <a:lnSpc>
                <a:spcPts val="3694"/>
              </a:lnSpc>
              <a:buFont typeface="Arial"/>
              <a:buChar char="⚬"/>
            </a:pPr>
            <a:r>
              <a:rPr lang="en-US" sz="2199">
                <a:solidFill>
                  <a:srgbClr val="FFFFFF"/>
                </a:solidFill>
                <a:latin typeface="Quicksand"/>
                <a:ea typeface="Quicksand"/>
                <a:cs typeface="Quicksand"/>
                <a:sym typeface="Quicksand"/>
              </a:rPr>
              <a:t>He frequently faces issue with choosing the right clothes due to the constant change in weather and he needs a solution that helps him dress appropriately for the day.</a:t>
            </a:r>
          </a:p>
        </p:txBody>
      </p:sp>
      <p:sp>
        <p:nvSpPr>
          <p:cNvPr id="16" name="TextBox 16"/>
          <p:cNvSpPr txBox="1"/>
          <p:nvPr/>
        </p:nvSpPr>
        <p:spPr>
          <a:xfrm>
            <a:off x="-1574906" y="1074839"/>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JASON</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38549" y="9506477"/>
            <a:ext cx="17210903" cy="1125118"/>
            <a:chOff x="0" y="0"/>
            <a:chExt cx="22947871" cy="1500158"/>
          </a:xfrm>
        </p:grpSpPr>
        <p:sp>
          <p:nvSpPr>
            <p:cNvPr id="7" name="Freeform 7"/>
            <p:cNvSpPr/>
            <p:nvPr/>
          </p:nvSpPr>
          <p:spPr>
            <a:xfrm>
              <a:off x="0" y="0"/>
              <a:ext cx="22947885" cy="1500124"/>
            </a:xfrm>
            <a:custGeom>
              <a:avLst/>
              <a:gdLst/>
              <a:ahLst/>
              <a:cxnLst/>
              <a:rect l="l" t="t" r="r" b="b"/>
              <a:pathLst>
                <a:path w="22947885" h="1500124">
                  <a:moveTo>
                    <a:pt x="0" y="0"/>
                  </a:moveTo>
                  <a:lnTo>
                    <a:pt x="22947885" y="0"/>
                  </a:lnTo>
                  <a:lnTo>
                    <a:pt x="22947885" y="1500124"/>
                  </a:lnTo>
                  <a:lnTo>
                    <a:pt x="0" y="1500124"/>
                  </a:lnTo>
                  <a:lnTo>
                    <a:pt x="0" y="0"/>
                  </a:lnTo>
                  <a:close/>
                </a:path>
              </a:pathLst>
            </a:custGeom>
            <a:blipFill>
              <a:blip r:embed="rId4"/>
              <a:stretch>
                <a:fillRect l="-1568" r="-1568" b="-2"/>
              </a:stretch>
            </a:blipFill>
          </p:spPr>
          <p:txBody>
            <a:bodyPr/>
            <a:lstStyle/>
            <a:p>
              <a:endParaRPr lang="en-US"/>
            </a:p>
          </p:txBody>
        </p:sp>
      </p:grpSp>
      <p:sp>
        <p:nvSpPr>
          <p:cNvPr id="8" name="Freeform 8"/>
          <p:cNvSpPr/>
          <p:nvPr/>
        </p:nvSpPr>
        <p:spPr>
          <a:xfrm>
            <a:off x="538549" y="477697"/>
            <a:ext cx="17210903" cy="9097739"/>
          </a:xfrm>
          <a:custGeom>
            <a:avLst/>
            <a:gdLst/>
            <a:ahLst/>
            <a:cxnLst/>
            <a:rect l="l" t="t" r="r" b="b"/>
            <a:pathLst>
              <a:path w="17210903" h="9097739">
                <a:moveTo>
                  <a:pt x="0" y="0"/>
                </a:moveTo>
                <a:lnTo>
                  <a:pt x="17210903" y="0"/>
                </a:lnTo>
                <a:lnTo>
                  <a:pt x="17210903" y="9097739"/>
                </a:lnTo>
                <a:lnTo>
                  <a:pt x="0" y="9097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29262" y="139926"/>
            <a:ext cx="2344204" cy="1397732"/>
            <a:chOff x="0" y="0"/>
            <a:chExt cx="3125605" cy="1863643"/>
          </a:xfrm>
        </p:grpSpPr>
        <p:sp>
          <p:nvSpPr>
            <p:cNvPr id="10" name="Freeform 10"/>
            <p:cNvSpPr/>
            <p:nvPr/>
          </p:nvSpPr>
          <p:spPr>
            <a:xfrm>
              <a:off x="0" y="0"/>
              <a:ext cx="3125597" cy="1863598"/>
            </a:xfrm>
            <a:custGeom>
              <a:avLst/>
              <a:gdLst/>
              <a:ahLst/>
              <a:cxnLst/>
              <a:rect l="l" t="t" r="r" b="b"/>
              <a:pathLst>
                <a:path w="3125597" h="1863598">
                  <a:moveTo>
                    <a:pt x="0" y="0"/>
                  </a:moveTo>
                  <a:lnTo>
                    <a:pt x="3125597" y="0"/>
                  </a:lnTo>
                  <a:lnTo>
                    <a:pt x="3125597" y="1863598"/>
                  </a:lnTo>
                  <a:lnTo>
                    <a:pt x="0" y="1863598"/>
                  </a:lnTo>
                  <a:lnTo>
                    <a:pt x="0" y="0"/>
                  </a:lnTo>
                  <a:close/>
                </a:path>
              </a:pathLst>
            </a:custGeom>
            <a:blipFill>
              <a:blip r:embed="rId7"/>
              <a:stretch>
                <a:fillRect l="-66" r="-66" b="-2"/>
              </a:stretch>
            </a:blipFill>
          </p:spPr>
          <p:txBody>
            <a:bodyPr/>
            <a:lstStyle/>
            <a:p>
              <a:endParaRPr lang="en-US"/>
            </a:p>
          </p:txBody>
        </p:sp>
      </p:grpSp>
      <p:grpSp>
        <p:nvGrpSpPr>
          <p:cNvPr id="11" name="Group 11"/>
          <p:cNvGrpSpPr/>
          <p:nvPr/>
        </p:nvGrpSpPr>
        <p:grpSpPr>
          <a:xfrm>
            <a:off x="16546667" y="88333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11609820" y="3163188"/>
            <a:ext cx="4936847" cy="4900862"/>
            <a:chOff x="0" y="0"/>
            <a:chExt cx="6582463" cy="6534483"/>
          </a:xfrm>
        </p:grpSpPr>
        <p:sp>
          <p:nvSpPr>
            <p:cNvPr id="14" name="Freeform 14"/>
            <p:cNvSpPr/>
            <p:nvPr/>
          </p:nvSpPr>
          <p:spPr>
            <a:xfrm>
              <a:off x="0" y="0"/>
              <a:ext cx="6582410" cy="6534531"/>
            </a:xfrm>
            <a:custGeom>
              <a:avLst/>
              <a:gdLst/>
              <a:ahLst/>
              <a:cxnLst/>
              <a:rect l="l" t="t" r="r" b="b"/>
              <a:pathLst>
                <a:path w="6582410" h="6534531">
                  <a:moveTo>
                    <a:pt x="0" y="0"/>
                  </a:moveTo>
                  <a:lnTo>
                    <a:pt x="6582410" y="0"/>
                  </a:lnTo>
                  <a:lnTo>
                    <a:pt x="6582410" y="6534531"/>
                  </a:lnTo>
                  <a:lnTo>
                    <a:pt x="0" y="6534531"/>
                  </a:lnTo>
                  <a:lnTo>
                    <a:pt x="0" y="0"/>
                  </a:lnTo>
                  <a:close/>
                </a:path>
              </a:pathLst>
            </a:custGeom>
            <a:blipFill>
              <a:blip r:embed="rId8"/>
              <a:stretch>
                <a:fillRect l="-24589" r="-24589"/>
              </a:stretch>
            </a:blipFill>
          </p:spPr>
          <p:txBody>
            <a:bodyPr/>
            <a:lstStyle/>
            <a:p>
              <a:endParaRPr lang="en-US"/>
            </a:p>
          </p:txBody>
        </p:sp>
      </p:grpSp>
      <p:sp>
        <p:nvSpPr>
          <p:cNvPr id="15" name="TextBox 15"/>
          <p:cNvSpPr txBox="1"/>
          <p:nvPr/>
        </p:nvSpPr>
        <p:spPr>
          <a:xfrm>
            <a:off x="1028700" y="2500180"/>
            <a:ext cx="9369805" cy="5563870"/>
          </a:xfrm>
          <a:prstGeom prst="rect">
            <a:avLst/>
          </a:prstGeom>
        </p:spPr>
        <p:txBody>
          <a:bodyPr lIns="0" tIns="0" rIns="0" bIns="0" rtlCol="0" anchor="t">
            <a:spAutoFit/>
          </a:bodyPr>
          <a:lstStyle/>
          <a:p>
            <a:pPr algn="l">
              <a:lnSpc>
                <a:spcPts val="3694"/>
              </a:lnSpc>
            </a:pPr>
            <a:r>
              <a:rPr lang="en-US" sz="2199">
                <a:solidFill>
                  <a:srgbClr val="FFFFFF"/>
                </a:solidFill>
                <a:latin typeface="Quicksand"/>
                <a:ea typeface="Quicksand"/>
                <a:cs typeface="Quicksand"/>
                <a:sym typeface="Quicksand"/>
              </a:rPr>
              <a:t>This is Ananya, Age 22. She stays in Mumbai, India, and she is a College Student.</a:t>
            </a:r>
          </a:p>
          <a:p>
            <a:pPr algn="l">
              <a:lnSpc>
                <a:spcPts val="3694"/>
              </a:lnSpc>
            </a:pPr>
            <a:endParaRPr lang="en-US" sz="2199">
              <a:solidFill>
                <a:srgbClr val="FFFFFF"/>
              </a:solidFill>
              <a:latin typeface="Quicksand"/>
              <a:ea typeface="Quicksand"/>
              <a:cs typeface="Quicksand"/>
              <a:sym typeface="Quicksand"/>
            </a:endParaRP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Life Style:</a:t>
            </a:r>
            <a:r>
              <a:rPr lang="en-US" sz="2199">
                <a:solidFill>
                  <a:srgbClr val="FFFFFF"/>
                </a:solidFill>
                <a:latin typeface="Quicksand"/>
                <a:ea typeface="Quicksand"/>
                <a:cs typeface="Quicksand"/>
                <a:sym typeface="Quicksand"/>
              </a:rPr>
              <a:t> She walks around campus a lot, balancing her classes, internships, and extracurricular activities.</a:t>
            </a: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Weather and Clothing:</a:t>
            </a:r>
            <a:r>
              <a:rPr lang="en-US" sz="2199">
                <a:solidFill>
                  <a:srgbClr val="FFFFFF"/>
                </a:solidFill>
                <a:latin typeface="Quicksand"/>
                <a:ea typeface="Quicksand"/>
                <a:cs typeface="Quicksand"/>
                <a:sym typeface="Quicksand"/>
              </a:rPr>
              <a:t> Mumbai's weather can be unpredictable, with sudden rain showers or humid heat. She likes trendy, comfortable clothes but struggles to dress appropriately when the weather changes quickly.</a:t>
            </a:r>
          </a:p>
          <a:p>
            <a:pPr marL="502798" lvl="2" indent="-167599" algn="l">
              <a:lnSpc>
                <a:spcPts val="3694"/>
              </a:lnSpc>
              <a:buFont typeface="Arial"/>
              <a:buChar char="⚬"/>
            </a:pPr>
            <a:r>
              <a:rPr lang="en-US" sz="2199" b="1">
                <a:solidFill>
                  <a:srgbClr val="FFFFFF"/>
                </a:solidFill>
                <a:latin typeface="Quicksand Bold"/>
                <a:ea typeface="Quicksand Bold"/>
                <a:cs typeface="Quicksand Bold"/>
                <a:sym typeface="Quicksand Bold"/>
              </a:rPr>
              <a:t>Technology usage:</a:t>
            </a:r>
            <a:r>
              <a:rPr lang="en-US" sz="2199">
                <a:solidFill>
                  <a:srgbClr val="FFFFFF"/>
                </a:solidFill>
                <a:latin typeface="Quicksand"/>
                <a:ea typeface="Quicksand"/>
                <a:cs typeface="Quicksand"/>
                <a:sym typeface="Quicksand"/>
              </a:rPr>
              <a:t> She uses multiple apps to manage her busy schedule and lifestyle.</a:t>
            </a:r>
          </a:p>
          <a:p>
            <a:pPr marL="502798" lvl="2" indent="-167599" algn="l">
              <a:lnSpc>
                <a:spcPts val="3694"/>
              </a:lnSpc>
              <a:buFont typeface="Arial"/>
              <a:buChar char="⚬"/>
            </a:pPr>
            <a:r>
              <a:rPr lang="en-US" sz="2199">
                <a:solidFill>
                  <a:srgbClr val="FFFFFF"/>
                </a:solidFill>
                <a:latin typeface="Quicksand"/>
                <a:ea typeface="Quicksand"/>
                <a:cs typeface="Quicksand"/>
                <a:sym typeface="Quicksand"/>
              </a:rPr>
              <a:t>She often finds herself either drenched in rain or overheated due to sudden weather changes and needs something that will help her choose the right outfit for the day without wasting time.</a:t>
            </a:r>
          </a:p>
        </p:txBody>
      </p:sp>
      <p:sp>
        <p:nvSpPr>
          <p:cNvPr id="16" name="TextBox 16"/>
          <p:cNvSpPr txBox="1"/>
          <p:nvPr/>
        </p:nvSpPr>
        <p:spPr>
          <a:xfrm>
            <a:off x="-1574906" y="1074839"/>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ANANYA</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64978"/>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098207"/>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787364"/>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TextBox 11"/>
          <p:cNvSpPr txBox="1"/>
          <p:nvPr/>
        </p:nvSpPr>
        <p:spPr>
          <a:xfrm>
            <a:off x="1504223" y="1522200"/>
            <a:ext cx="138189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Minimum Viable Product</a:t>
            </a:r>
          </a:p>
        </p:txBody>
      </p:sp>
      <p:sp>
        <p:nvSpPr>
          <p:cNvPr id="12" name="TextBox 12"/>
          <p:cNvSpPr txBox="1"/>
          <p:nvPr/>
        </p:nvSpPr>
        <p:spPr>
          <a:xfrm>
            <a:off x="1987649" y="3137400"/>
            <a:ext cx="13157447" cy="4871074"/>
          </a:xfrm>
          <a:prstGeom prst="rect">
            <a:avLst/>
          </a:prstGeom>
        </p:spPr>
        <p:txBody>
          <a:bodyPr lIns="0" tIns="0" rIns="0" bIns="0" rtlCol="0" anchor="t">
            <a:spAutoFit/>
          </a:bodyPr>
          <a:lstStyle/>
          <a:p>
            <a:pPr marL="392430" lvl="1" indent="-196215" algn="l">
              <a:lnSpc>
                <a:spcPts val="4320"/>
              </a:lnSpc>
              <a:buFont typeface="Arial"/>
              <a:buChar char="•"/>
            </a:pPr>
            <a:r>
              <a:rPr lang="en-US" sz="3000" b="1">
                <a:solidFill>
                  <a:srgbClr val="FFFFFF"/>
                </a:solidFill>
                <a:latin typeface="Quicksand Bold"/>
                <a:ea typeface="Quicksand Bold"/>
                <a:cs typeface="Quicksand Bold"/>
                <a:sym typeface="Quicksand Bold"/>
              </a:rPr>
              <a:t>Location-Based Weather Data</a:t>
            </a:r>
            <a:r>
              <a:rPr lang="en-US" sz="3000">
                <a:solidFill>
                  <a:srgbClr val="FFFFFF"/>
                </a:solidFill>
                <a:latin typeface="Quicksand"/>
                <a:ea typeface="Quicksand"/>
                <a:cs typeface="Quicksand"/>
                <a:sym typeface="Quicksand"/>
              </a:rPr>
              <a:t>: Fetch and display real-time weather.</a:t>
            </a:r>
          </a:p>
          <a:p>
            <a:pPr algn="l">
              <a:lnSpc>
                <a:spcPts val="4320"/>
              </a:lnSpc>
            </a:pPr>
            <a:endParaRPr lang="en-US" sz="3000">
              <a:solidFill>
                <a:srgbClr val="FFFFFF"/>
              </a:solidFill>
              <a:latin typeface="Quicksand"/>
              <a:ea typeface="Quicksand"/>
              <a:cs typeface="Quicksand"/>
              <a:sym typeface="Quicksand"/>
            </a:endParaRPr>
          </a:p>
          <a:p>
            <a:pPr marL="392430" lvl="1" indent="-196215" algn="l">
              <a:lnSpc>
                <a:spcPts val="4320"/>
              </a:lnSpc>
              <a:buFont typeface="Arial"/>
              <a:buChar char="•"/>
            </a:pPr>
            <a:r>
              <a:rPr lang="en-US" sz="3000" b="1">
                <a:solidFill>
                  <a:srgbClr val="FFFFFF"/>
                </a:solidFill>
                <a:latin typeface="Quicksand Bold"/>
                <a:ea typeface="Quicksand Bold"/>
                <a:cs typeface="Quicksand Bold"/>
                <a:sym typeface="Quicksand Bold"/>
              </a:rPr>
              <a:t>Outfit Suggestions</a:t>
            </a:r>
            <a:r>
              <a:rPr lang="en-US" sz="3000">
                <a:solidFill>
                  <a:srgbClr val="FFFFFF"/>
                </a:solidFill>
                <a:latin typeface="Quicksand"/>
                <a:ea typeface="Quicksand"/>
                <a:cs typeface="Quicksand"/>
                <a:sym typeface="Quicksand"/>
              </a:rPr>
              <a:t>: Recommend outfits based on weather.</a:t>
            </a:r>
          </a:p>
          <a:p>
            <a:pPr algn="l">
              <a:lnSpc>
                <a:spcPts val="4320"/>
              </a:lnSpc>
            </a:pPr>
            <a:endParaRPr lang="en-US" sz="3000">
              <a:solidFill>
                <a:srgbClr val="FFFFFF"/>
              </a:solidFill>
              <a:latin typeface="Quicksand"/>
              <a:ea typeface="Quicksand"/>
              <a:cs typeface="Quicksand"/>
              <a:sym typeface="Quicksand"/>
            </a:endParaRPr>
          </a:p>
          <a:p>
            <a:pPr marL="392430" lvl="1" indent="-196215" algn="l">
              <a:lnSpc>
                <a:spcPts val="4320"/>
              </a:lnSpc>
              <a:buFont typeface="Arial"/>
              <a:buChar char="•"/>
            </a:pPr>
            <a:r>
              <a:rPr lang="en-US" sz="3000" b="1">
                <a:solidFill>
                  <a:srgbClr val="FFFFFF"/>
                </a:solidFill>
                <a:latin typeface="Quicksand Bold"/>
                <a:ea typeface="Quicksand Bold"/>
                <a:cs typeface="Quicksand Bold"/>
                <a:sym typeface="Quicksand Bold"/>
              </a:rPr>
              <a:t>Future Outfit Planning</a:t>
            </a:r>
            <a:r>
              <a:rPr lang="en-US" sz="3000">
                <a:solidFill>
                  <a:srgbClr val="FFFFFF"/>
                </a:solidFill>
                <a:latin typeface="Quicksand"/>
                <a:ea typeface="Quicksand"/>
                <a:cs typeface="Quicksand"/>
                <a:sym typeface="Quicksand"/>
              </a:rPr>
              <a:t>: Plan outfits for future dates.</a:t>
            </a:r>
          </a:p>
          <a:p>
            <a:pPr algn="l">
              <a:lnSpc>
                <a:spcPts val="4320"/>
              </a:lnSpc>
            </a:pPr>
            <a:endParaRPr lang="en-US" sz="3000">
              <a:solidFill>
                <a:srgbClr val="FFFFFF"/>
              </a:solidFill>
              <a:latin typeface="Quicksand"/>
              <a:ea typeface="Quicksand"/>
              <a:cs typeface="Quicksand"/>
              <a:sym typeface="Quicksand"/>
            </a:endParaRPr>
          </a:p>
          <a:p>
            <a:pPr marL="392430" lvl="1" indent="-196215" algn="l">
              <a:lnSpc>
                <a:spcPts val="4320"/>
              </a:lnSpc>
              <a:buFont typeface="Arial"/>
              <a:buChar char="•"/>
            </a:pPr>
            <a:r>
              <a:rPr lang="en-US" sz="3000" b="1">
                <a:solidFill>
                  <a:srgbClr val="FFFFFF"/>
                </a:solidFill>
                <a:latin typeface="Quicksand Bold"/>
                <a:ea typeface="Quicksand Bold"/>
                <a:cs typeface="Quicksand Bold"/>
                <a:sym typeface="Quicksand Bold"/>
              </a:rPr>
              <a:t>User Preferences</a:t>
            </a:r>
            <a:r>
              <a:rPr lang="en-US" sz="3000">
                <a:solidFill>
                  <a:srgbClr val="FFFFFF"/>
                </a:solidFill>
                <a:latin typeface="Quicksand"/>
                <a:ea typeface="Quicksand"/>
                <a:cs typeface="Quicksand"/>
                <a:sym typeface="Quicksand"/>
              </a:rPr>
              <a:t>: Customize outfit recommendations.</a:t>
            </a:r>
          </a:p>
          <a:p>
            <a:pPr algn="l">
              <a:lnSpc>
                <a:spcPts val="4320"/>
              </a:lnSpc>
            </a:pPr>
            <a:endParaRPr lang="en-US" sz="3000">
              <a:solidFill>
                <a:srgbClr val="FFFFFF"/>
              </a:solidFill>
              <a:latin typeface="Quicksand"/>
              <a:ea typeface="Quicksand"/>
              <a:cs typeface="Quicksand"/>
              <a:sym typeface="Quicksand"/>
            </a:endParaRPr>
          </a:p>
          <a:p>
            <a:pPr marL="392676" lvl="1" indent="-196338" algn="l">
              <a:lnSpc>
                <a:spcPts val="4320"/>
              </a:lnSpc>
              <a:buFont typeface="Arial"/>
              <a:buChar char="•"/>
            </a:pPr>
            <a:r>
              <a:rPr lang="en-US" sz="3000" b="1">
                <a:solidFill>
                  <a:srgbClr val="FFFFFF"/>
                </a:solidFill>
                <a:latin typeface="Quicksand Bold"/>
                <a:ea typeface="Quicksand Bold"/>
                <a:cs typeface="Quicksand Bold"/>
                <a:sym typeface="Quicksand Bold"/>
              </a:rPr>
              <a:t>Responsive Design</a:t>
            </a:r>
            <a:r>
              <a:rPr lang="en-US" sz="3000">
                <a:solidFill>
                  <a:srgbClr val="FFFFFF"/>
                </a:solidFill>
                <a:latin typeface="Quicksand"/>
                <a:ea typeface="Quicksand"/>
                <a:cs typeface="Quicksand"/>
                <a:sym typeface="Quicksand"/>
              </a:rPr>
              <a:t>: Optimized for mobile and desktop.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8576910" y="457173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3750990" y="457173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414247" y="8749350"/>
            <a:ext cx="1441243" cy="859341"/>
            <a:chOff x="0" y="0"/>
            <a:chExt cx="1921657" cy="1145788"/>
          </a:xfrm>
        </p:grpSpPr>
        <p:sp>
          <p:nvSpPr>
            <p:cNvPr id="12" name="Freeform 12"/>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13" name="TextBox 13"/>
          <p:cNvSpPr txBox="1"/>
          <p:nvPr/>
        </p:nvSpPr>
        <p:spPr>
          <a:xfrm>
            <a:off x="1855491" y="1493954"/>
            <a:ext cx="14577018"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TECHNOLOGIES</a:t>
            </a:r>
          </a:p>
        </p:txBody>
      </p:sp>
      <p:sp>
        <p:nvSpPr>
          <p:cNvPr id="14" name="Freeform 14"/>
          <p:cNvSpPr/>
          <p:nvPr/>
        </p:nvSpPr>
        <p:spPr>
          <a:xfrm>
            <a:off x="1670096" y="3010438"/>
            <a:ext cx="4468562" cy="5738912"/>
          </a:xfrm>
          <a:custGeom>
            <a:avLst/>
            <a:gdLst/>
            <a:ahLst/>
            <a:cxnLst/>
            <a:rect l="l" t="t" r="r" b="b"/>
            <a:pathLst>
              <a:path w="4468562" h="5738912">
                <a:moveTo>
                  <a:pt x="0" y="0"/>
                </a:moveTo>
                <a:lnTo>
                  <a:pt x="4468562" y="0"/>
                </a:lnTo>
                <a:lnTo>
                  <a:pt x="4468562" y="5738912"/>
                </a:lnTo>
                <a:lnTo>
                  <a:pt x="0" y="57389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2336383" y="3406023"/>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extBox 16"/>
          <p:cNvSpPr txBox="1"/>
          <p:nvPr/>
        </p:nvSpPr>
        <p:spPr>
          <a:xfrm>
            <a:off x="2693679" y="3490162"/>
            <a:ext cx="2421396" cy="683720"/>
          </a:xfrm>
          <a:prstGeom prst="rect">
            <a:avLst/>
          </a:prstGeom>
        </p:spPr>
        <p:txBody>
          <a:bodyPr lIns="0" tIns="0" rIns="0" bIns="0" rtlCol="0" anchor="t">
            <a:spAutoFit/>
          </a:bodyPr>
          <a:lstStyle/>
          <a:p>
            <a:pPr algn="ctr">
              <a:lnSpc>
                <a:spcPts val="5586"/>
              </a:lnSpc>
            </a:pPr>
            <a:r>
              <a:rPr lang="en-US" sz="3325" b="1">
                <a:solidFill>
                  <a:srgbClr val="FFFFFF"/>
                </a:solidFill>
                <a:latin typeface="Quicksand Bold"/>
                <a:ea typeface="Quicksand Bold"/>
                <a:cs typeface="Quicksand Bold"/>
                <a:sym typeface="Quicksand Bold"/>
              </a:rPr>
              <a:t>Frontend</a:t>
            </a:r>
          </a:p>
        </p:txBody>
      </p:sp>
      <p:sp>
        <p:nvSpPr>
          <p:cNvPr id="17" name="TextBox 17"/>
          <p:cNvSpPr txBox="1"/>
          <p:nvPr/>
        </p:nvSpPr>
        <p:spPr>
          <a:xfrm>
            <a:off x="1992410" y="4960401"/>
            <a:ext cx="3853062" cy="2828925"/>
          </a:xfrm>
          <a:prstGeom prst="rect">
            <a:avLst/>
          </a:prstGeom>
        </p:spPr>
        <p:txBody>
          <a:bodyPr lIns="0" tIns="0" rIns="0" bIns="0" rtlCol="0" anchor="t">
            <a:spAutoFit/>
          </a:bodyPr>
          <a:lstStyle/>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Next JS</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Shadcn</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Tailwind CSS</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p:txBody>
      </p:sp>
      <p:grpSp>
        <p:nvGrpSpPr>
          <p:cNvPr id="18" name="Group 18"/>
          <p:cNvGrpSpPr/>
          <p:nvPr/>
        </p:nvGrpSpPr>
        <p:grpSpPr>
          <a:xfrm>
            <a:off x="16432509" y="599029"/>
            <a:ext cx="1441243" cy="859341"/>
            <a:chOff x="0" y="0"/>
            <a:chExt cx="1921657" cy="1145788"/>
          </a:xfrm>
        </p:grpSpPr>
        <p:sp>
          <p:nvSpPr>
            <p:cNvPr id="19" name="Freeform 19"/>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20" name="Freeform 20"/>
          <p:cNvSpPr/>
          <p:nvPr/>
        </p:nvSpPr>
        <p:spPr>
          <a:xfrm>
            <a:off x="6921203" y="3010438"/>
            <a:ext cx="4468562" cy="5738912"/>
          </a:xfrm>
          <a:custGeom>
            <a:avLst/>
            <a:gdLst/>
            <a:ahLst/>
            <a:cxnLst/>
            <a:rect l="l" t="t" r="r" b="b"/>
            <a:pathLst>
              <a:path w="4468562" h="5738912">
                <a:moveTo>
                  <a:pt x="0" y="0"/>
                </a:moveTo>
                <a:lnTo>
                  <a:pt x="4468562" y="0"/>
                </a:lnTo>
                <a:lnTo>
                  <a:pt x="4468562" y="5738912"/>
                </a:lnTo>
                <a:lnTo>
                  <a:pt x="0" y="57389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7587490" y="3406023"/>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2" name="TextBox 22"/>
          <p:cNvSpPr txBox="1"/>
          <p:nvPr/>
        </p:nvSpPr>
        <p:spPr>
          <a:xfrm>
            <a:off x="7944786" y="3490162"/>
            <a:ext cx="2421396" cy="683720"/>
          </a:xfrm>
          <a:prstGeom prst="rect">
            <a:avLst/>
          </a:prstGeom>
        </p:spPr>
        <p:txBody>
          <a:bodyPr lIns="0" tIns="0" rIns="0" bIns="0" rtlCol="0" anchor="t">
            <a:spAutoFit/>
          </a:bodyPr>
          <a:lstStyle/>
          <a:p>
            <a:pPr algn="ctr">
              <a:lnSpc>
                <a:spcPts val="5586"/>
              </a:lnSpc>
            </a:pPr>
            <a:r>
              <a:rPr lang="en-US" sz="3325" b="1">
                <a:solidFill>
                  <a:srgbClr val="FFFFFF"/>
                </a:solidFill>
                <a:latin typeface="Quicksand Bold"/>
                <a:ea typeface="Quicksand Bold"/>
                <a:cs typeface="Quicksand Bold"/>
                <a:sym typeface="Quicksand Bold"/>
              </a:rPr>
              <a:t>Backend</a:t>
            </a:r>
          </a:p>
        </p:txBody>
      </p:sp>
      <p:sp>
        <p:nvSpPr>
          <p:cNvPr id="23" name="Freeform 23"/>
          <p:cNvSpPr/>
          <p:nvPr/>
        </p:nvSpPr>
        <p:spPr>
          <a:xfrm>
            <a:off x="12170815" y="3010438"/>
            <a:ext cx="4468562" cy="5738912"/>
          </a:xfrm>
          <a:custGeom>
            <a:avLst/>
            <a:gdLst/>
            <a:ahLst/>
            <a:cxnLst/>
            <a:rect l="l" t="t" r="r" b="b"/>
            <a:pathLst>
              <a:path w="4468562" h="5738912">
                <a:moveTo>
                  <a:pt x="0" y="0"/>
                </a:moveTo>
                <a:lnTo>
                  <a:pt x="4468562" y="0"/>
                </a:lnTo>
                <a:lnTo>
                  <a:pt x="4468562" y="5738912"/>
                </a:lnTo>
                <a:lnTo>
                  <a:pt x="0" y="57389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4" name="Freeform 24"/>
          <p:cNvSpPr/>
          <p:nvPr/>
        </p:nvSpPr>
        <p:spPr>
          <a:xfrm>
            <a:off x="12837102" y="3406023"/>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5" name="TextBox 25"/>
          <p:cNvSpPr txBox="1"/>
          <p:nvPr/>
        </p:nvSpPr>
        <p:spPr>
          <a:xfrm>
            <a:off x="13194398" y="3490162"/>
            <a:ext cx="2421396" cy="683720"/>
          </a:xfrm>
          <a:prstGeom prst="rect">
            <a:avLst/>
          </a:prstGeom>
        </p:spPr>
        <p:txBody>
          <a:bodyPr lIns="0" tIns="0" rIns="0" bIns="0" rtlCol="0" anchor="t">
            <a:spAutoFit/>
          </a:bodyPr>
          <a:lstStyle/>
          <a:p>
            <a:pPr algn="ctr">
              <a:lnSpc>
                <a:spcPts val="5586"/>
              </a:lnSpc>
            </a:pPr>
            <a:r>
              <a:rPr lang="en-US" sz="3325" b="1">
                <a:solidFill>
                  <a:srgbClr val="FFFFFF"/>
                </a:solidFill>
                <a:latin typeface="Quicksand Bold"/>
                <a:ea typeface="Quicksand Bold"/>
                <a:cs typeface="Quicksand Bold"/>
                <a:sym typeface="Quicksand Bold"/>
              </a:rPr>
              <a:t>Database</a:t>
            </a:r>
          </a:p>
        </p:txBody>
      </p:sp>
      <p:sp>
        <p:nvSpPr>
          <p:cNvPr id="26" name="TextBox 26"/>
          <p:cNvSpPr txBox="1"/>
          <p:nvPr/>
        </p:nvSpPr>
        <p:spPr>
          <a:xfrm>
            <a:off x="7217469" y="5057775"/>
            <a:ext cx="3853062" cy="2371725"/>
          </a:xfrm>
          <a:prstGeom prst="rect">
            <a:avLst/>
          </a:prstGeom>
        </p:spPr>
        <p:txBody>
          <a:bodyPr lIns="0" tIns="0" rIns="0" bIns="0" rtlCol="0" anchor="t">
            <a:spAutoFit/>
          </a:bodyPr>
          <a:lstStyle/>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Flask</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Open weather API</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p:txBody>
      </p:sp>
      <p:sp>
        <p:nvSpPr>
          <p:cNvPr id="27" name="TextBox 27"/>
          <p:cNvSpPr txBox="1"/>
          <p:nvPr/>
        </p:nvSpPr>
        <p:spPr>
          <a:xfrm>
            <a:off x="12442528" y="5155149"/>
            <a:ext cx="3853062" cy="1000125"/>
          </a:xfrm>
          <a:prstGeom prst="rect">
            <a:avLst/>
          </a:prstGeom>
        </p:spPr>
        <p:txBody>
          <a:bodyPr lIns="0" tIns="0" rIns="0" bIns="0" rtlCol="0" anchor="t">
            <a:spAutoFit/>
          </a:bodyPr>
          <a:lstStyle/>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MongoDB</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11062"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525697" y="217679"/>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8576910" y="457173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3750990" y="457173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414247" y="8749350"/>
            <a:ext cx="1441243" cy="859341"/>
            <a:chOff x="0" y="0"/>
            <a:chExt cx="1921657" cy="1145788"/>
          </a:xfrm>
        </p:grpSpPr>
        <p:sp>
          <p:nvSpPr>
            <p:cNvPr id="12" name="Freeform 12"/>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13" name="TextBox 13"/>
          <p:cNvSpPr txBox="1"/>
          <p:nvPr/>
        </p:nvSpPr>
        <p:spPr>
          <a:xfrm>
            <a:off x="1855491" y="1493954"/>
            <a:ext cx="14577018"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TECHNOLOGIES</a:t>
            </a:r>
          </a:p>
        </p:txBody>
      </p:sp>
      <p:sp>
        <p:nvSpPr>
          <p:cNvPr id="14" name="Freeform 14"/>
          <p:cNvSpPr/>
          <p:nvPr/>
        </p:nvSpPr>
        <p:spPr>
          <a:xfrm>
            <a:off x="1684660" y="2873173"/>
            <a:ext cx="4634518" cy="5952047"/>
          </a:xfrm>
          <a:custGeom>
            <a:avLst/>
            <a:gdLst/>
            <a:ahLst/>
            <a:cxnLst/>
            <a:rect l="l" t="t" r="r" b="b"/>
            <a:pathLst>
              <a:path w="4634518" h="5952047">
                <a:moveTo>
                  <a:pt x="0" y="0"/>
                </a:moveTo>
                <a:lnTo>
                  <a:pt x="4634518" y="0"/>
                </a:lnTo>
                <a:lnTo>
                  <a:pt x="4634518" y="5952047"/>
                </a:lnTo>
                <a:lnTo>
                  <a:pt x="0" y="59520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2378103" y="3260383"/>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extBox 16"/>
          <p:cNvSpPr txBox="1"/>
          <p:nvPr/>
        </p:nvSpPr>
        <p:spPr>
          <a:xfrm>
            <a:off x="2689310" y="3251491"/>
            <a:ext cx="2421396" cy="658795"/>
          </a:xfrm>
          <a:prstGeom prst="rect">
            <a:avLst/>
          </a:prstGeom>
        </p:spPr>
        <p:txBody>
          <a:bodyPr lIns="0" tIns="0" rIns="0" bIns="0" rtlCol="0" anchor="t">
            <a:spAutoFit/>
          </a:bodyPr>
          <a:lstStyle/>
          <a:p>
            <a:pPr algn="ctr">
              <a:lnSpc>
                <a:spcPts val="5250"/>
              </a:lnSpc>
            </a:pPr>
            <a:r>
              <a:rPr lang="en-US" sz="3125" b="1">
                <a:solidFill>
                  <a:srgbClr val="FFFFFF"/>
                </a:solidFill>
                <a:latin typeface="Quicksand Bold"/>
                <a:ea typeface="Quicksand Bold"/>
                <a:cs typeface="Quicksand Bold"/>
                <a:sym typeface="Quicksand Bold"/>
              </a:rPr>
              <a:t>Deployment</a:t>
            </a:r>
          </a:p>
        </p:txBody>
      </p:sp>
      <p:sp>
        <p:nvSpPr>
          <p:cNvPr id="17" name="TextBox 17"/>
          <p:cNvSpPr txBox="1"/>
          <p:nvPr/>
        </p:nvSpPr>
        <p:spPr>
          <a:xfrm>
            <a:off x="1992410" y="4960401"/>
            <a:ext cx="3853062" cy="1914525"/>
          </a:xfrm>
          <a:prstGeom prst="rect">
            <a:avLst/>
          </a:prstGeom>
        </p:spPr>
        <p:txBody>
          <a:bodyPr lIns="0" tIns="0" rIns="0" bIns="0" rtlCol="0" anchor="t">
            <a:spAutoFit/>
          </a:bodyPr>
          <a:lstStyle/>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Vercel</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AWS</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p:txBody>
      </p:sp>
      <p:grpSp>
        <p:nvGrpSpPr>
          <p:cNvPr id="18" name="Group 18"/>
          <p:cNvGrpSpPr/>
          <p:nvPr/>
        </p:nvGrpSpPr>
        <p:grpSpPr>
          <a:xfrm>
            <a:off x="16432509" y="599029"/>
            <a:ext cx="1441243" cy="859341"/>
            <a:chOff x="0" y="0"/>
            <a:chExt cx="1921657" cy="1145788"/>
          </a:xfrm>
        </p:grpSpPr>
        <p:sp>
          <p:nvSpPr>
            <p:cNvPr id="19" name="Freeform 19"/>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20" name="Freeform 20"/>
          <p:cNvSpPr/>
          <p:nvPr/>
        </p:nvSpPr>
        <p:spPr>
          <a:xfrm>
            <a:off x="6920456" y="2873173"/>
            <a:ext cx="4575442" cy="5876177"/>
          </a:xfrm>
          <a:custGeom>
            <a:avLst/>
            <a:gdLst/>
            <a:ahLst/>
            <a:cxnLst/>
            <a:rect l="l" t="t" r="r" b="b"/>
            <a:pathLst>
              <a:path w="4575442" h="5876177">
                <a:moveTo>
                  <a:pt x="0" y="0"/>
                </a:moveTo>
                <a:lnTo>
                  <a:pt x="4575442" y="0"/>
                </a:lnTo>
                <a:lnTo>
                  <a:pt x="4575442" y="5876177"/>
                </a:lnTo>
                <a:lnTo>
                  <a:pt x="0" y="58761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7613899" y="3180621"/>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2" name="TextBox 22"/>
          <p:cNvSpPr txBox="1"/>
          <p:nvPr/>
        </p:nvSpPr>
        <p:spPr>
          <a:xfrm>
            <a:off x="7944039" y="3155608"/>
            <a:ext cx="2421396" cy="938512"/>
          </a:xfrm>
          <a:prstGeom prst="rect">
            <a:avLst/>
          </a:prstGeom>
        </p:spPr>
        <p:txBody>
          <a:bodyPr lIns="0" tIns="0" rIns="0" bIns="0" rtlCol="0" anchor="t">
            <a:spAutoFit/>
          </a:bodyPr>
          <a:lstStyle/>
          <a:p>
            <a:pPr algn="ctr">
              <a:lnSpc>
                <a:spcPts val="4075"/>
              </a:lnSpc>
            </a:pPr>
            <a:r>
              <a:rPr lang="en-US" sz="2424" b="1">
                <a:solidFill>
                  <a:srgbClr val="FFFFFF"/>
                </a:solidFill>
                <a:latin typeface="Quicksand Bold"/>
                <a:ea typeface="Quicksand Bold"/>
                <a:cs typeface="Quicksand Bold"/>
                <a:sym typeface="Quicksand Bold"/>
              </a:rPr>
              <a:t>Machine Learning</a:t>
            </a:r>
          </a:p>
        </p:txBody>
      </p:sp>
      <p:sp>
        <p:nvSpPr>
          <p:cNvPr id="23" name="Freeform 23"/>
          <p:cNvSpPr/>
          <p:nvPr/>
        </p:nvSpPr>
        <p:spPr>
          <a:xfrm>
            <a:off x="12170815" y="2873173"/>
            <a:ext cx="4575442" cy="5876177"/>
          </a:xfrm>
          <a:custGeom>
            <a:avLst/>
            <a:gdLst/>
            <a:ahLst/>
            <a:cxnLst/>
            <a:rect l="l" t="t" r="r" b="b"/>
            <a:pathLst>
              <a:path w="4575442" h="5876177">
                <a:moveTo>
                  <a:pt x="0" y="0"/>
                </a:moveTo>
                <a:lnTo>
                  <a:pt x="4575442" y="0"/>
                </a:lnTo>
                <a:lnTo>
                  <a:pt x="4575442" y="5876177"/>
                </a:lnTo>
                <a:lnTo>
                  <a:pt x="0" y="58761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4" name="Freeform 24"/>
          <p:cNvSpPr/>
          <p:nvPr/>
        </p:nvSpPr>
        <p:spPr>
          <a:xfrm>
            <a:off x="12893968" y="3180621"/>
            <a:ext cx="3081676" cy="993261"/>
          </a:xfrm>
          <a:custGeom>
            <a:avLst/>
            <a:gdLst/>
            <a:ahLst/>
            <a:cxnLst/>
            <a:rect l="l" t="t" r="r" b="b"/>
            <a:pathLst>
              <a:path w="3081676" h="993261">
                <a:moveTo>
                  <a:pt x="0" y="0"/>
                </a:moveTo>
                <a:lnTo>
                  <a:pt x="3081676" y="0"/>
                </a:lnTo>
                <a:lnTo>
                  <a:pt x="3081676" y="993261"/>
                </a:lnTo>
                <a:lnTo>
                  <a:pt x="0" y="9932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5" name="TextBox 25"/>
          <p:cNvSpPr txBox="1"/>
          <p:nvPr/>
        </p:nvSpPr>
        <p:spPr>
          <a:xfrm>
            <a:off x="13194398" y="3263954"/>
            <a:ext cx="2421396" cy="683720"/>
          </a:xfrm>
          <a:prstGeom prst="rect">
            <a:avLst/>
          </a:prstGeom>
        </p:spPr>
        <p:txBody>
          <a:bodyPr lIns="0" tIns="0" rIns="0" bIns="0" rtlCol="0" anchor="t">
            <a:spAutoFit/>
          </a:bodyPr>
          <a:lstStyle/>
          <a:p>
            <a:pPr algn="ctr">
              <a:lnSpc>
                <a:spcPts val="5586"/>
              </a:lnSpc>
            </a:pPr>
            <a:r>
              <a:rPr lang="en-US" sz="3325" b="1">
                <a:solidFill>
                  <a:srgbClr val="FFFFFF"/>
                </a:solidFill>
                <a:latin typeface="Quicksand Bold"/>
                <a:ea typeface="Quicksand Bold"/>
                <a:cs typeface="Quicksand Bold"/>
                <a:sym typeface="Quicksand Bold"/>
              </a:rPr>
              <a:t>Tools</a:t>
            </a:r>
          </a:p>
        </p:txBody>
      </p:sp>
      <p:sp>
        <p:nvSpPr>
          <p:cNvPr id="26" name="TextBox 26"/>
          <p:cNvSpPr txBox="1"/>
          <p:nvPr/>
        </p:nvSpPr>
        <p:spPr>
          <a:xfrm>
            <a:off x="7217469" y="5057775"/>
            <a:ext cx="3853062" cy="2371725"/>
          </a:xfrm>
          <a:prstGeom prst="rect">
            <a:avLst/>
          </a:prstGeom>
        </p:spPr>
        <p:txBody>
          <a:bodyPr lIns="0" tIns="0" rIns="0" bIns="0" rtlCol="0" anchor="t">
            <a:spAutoFit/>
          </a:bodyPr>
          <a:lstStyle/>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Scikit Learn</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buFont typeface="Arial"/>
              <a:buChar char="⚬"/>
            </a:pPr>
            <a:r>
              <a:rPr lang="en-US" sz="3000" b="1">
                <a:solidFill>
                  <a:srgbClr val="FFFFFF"/>
                </a:solidFill>
                <a:latin typeface="Quicksand Bold"/>
                <a:ea typeface="Quicksand Bold"/>
                <a:cs typeface="Quicksand Bold"/>
                <a:sym typeface="Quicksand Bold"/>
              </a:rPr>
              <a:t>Pytorch</a:t>
            </a: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a:p>
            <a:pPr marL="685800" lvl="2" indent="-228600" algn="l">
              <a:lnSpc>
                <a:spcPts val="4320"/>
              </a:lnSpc>
            </a:pPr>
            <a:endParaRPr lang="en-US" sz="3000" b="1">
              <a:solidFill>
                <a:srgbClr val="FFFFFF"/>
              </a:solidFill>
              <a:latin typeface="Quicksand Bold"/>
              <a:ea typeface="Quicksand Bold"/>
              <a:cs typeface="Quicksand Bold"/>
              <a:sym typeface="Quicksand Bold"/>
            </a:endParaRPr>
          </a:p>
        </p:txBody>
      </p:sp>
      <p:sp>
        <p:nvSpPr>
          <p:cNvPr id="27" name="TextBox 27"/>
          <p:cNvSpPr txBox="1"/>
          <p:nvPr/>
        </p:nvSpPr>
        <p:spPr>
          <a:xfrm>
            <a:off x="12364638" y="4116732"/>
            <a:ext cx="3853062" cy="3819525"/>
          </a:xfrm>
          <a:prstGeom prst="rect">
            <a:avLst/>
          </a:prstGeom>
        </p:spPr>
        <p:txBody>
          <a:bodyPr lIns="0" tIns="0" rIns="0" bIns="0" rtlCol="0" anchor="t">
            <a:spAutoFit/>
          </a:bodyPr>
          <a:lstStyle/>
          <a:p>
            <a:pPr marL="640080" lvl="2" indent="-213360" algn="l">
              <a:lnSpc>
                <a:spcPts val="4031"/>
              </a:lnSpc>
              <a:buFont typeface="Arial"/>
              <a:buChar char="⚬"/>
            </a:pPr>
            <a:r>
              <a:rPr lang="en-US" sz="2799" b="1">
                <a:solidFill>
                  <a:srgbClr val="FFFFFF"/>
                </a:solidFill>
                <a:latin typeface="Quicksand Bold"/>
                <a:ea typeface="Quicksand Bold"/>
                <a:cs typeface="Quicksand Bold"/>
                <a:sym typeface="Quicksand Bold"/>
              </a:rPr>
              <a:t>Figma</a:t>
            </a:r>
          </a:p>
          <a:p>
            <a:pPr marL="640080" lvl="2" indent="-213360" algn="l">
              <a:lnSpc>
                <a:spcPts val="4031"/>
              </a:lnSpc>
            </a:pPr>
            <a:endParaRPr lang="en-US" sz="2799" b="1">
              <a:solidFill>
                <a:srgbClr val="FFFFFF"/>
              </a:solidFill>
              <a:latin typeface="Quicksand Bold"/>
              <a:ea typeface="Quicksand Bold"/>
              <a:cs typeface="Quicksand Bold"/>
              <a:sym typeface="Quicksand Bold"/>
            </a:endParaRPr>
          </a:p>
          <a:p>
            <a:pPr marL="640080" lvl="2" indent="-213360" algn="l">
              <a:lnSpc>
                <a:spcPts val="4031"/>
              </a:lnSpc>
              <a:buFont typeface="Arial"/>
              <a:buChar char="⚬"/>
            </a:pPr>
            <a:r>
              <a:rPr lang="en-US" sz="2799" b="1">
                <a:solidFill>
                  <a:srgbClr val="FFFFFF"/>
                </a:solidFill>
                <a:latin typeface="Quicksand Bold"/>
                <a:ea typeface="Quicksand Bold"/>
                <a:cs typeface="Quicksand Bold"/>
                <a:sym typeface="Quicksand Bold"/>
              </a:rPr>
              <a:t>VSCode</a:t>
            </a:r>
          </a:p>
          <a:p>
            <a:pPr marL="640080" lvl="2" indent="-213360" algn="l">
              <a:lnSpc>
                <a:spcPts val="4031"/>
              </a:lnSpc>
            </a:pPr>
            <a:endParaRPr lang="en-US" sz="2799" b="1">
              <a:solidFill>
                <a:srgbClr val="FFFFFF"/>
              </a:solidFill>
              <a:latin typeface="Quicksand Bold"/>
              <a:ea typeface="Quicksand Bold"/>
              <a:cs typeface="Quicksand Bold"/>
              <a:sym typeface="Quicksand Bold"/>
            </a:endParaRPr>
          </a:p>
          <a:p>
            <a:pPr marL="640080" lvl="2" indent="-213360" algn="l">
              <a:lnSpc>
                <a:spcPts val="4031"/>
              </a:lnSpc>
              <a:buFont typeface="Arial"/>
              <a:buChar char="⚬"/>
            </a:pPr>
            <a:r>
              <a:rPr lang="en-US" sz="2799" b="1">
                <a:solidFill>
                  <a:srgbClr val="FFFFFF"/>
                </a:solidFill>
                <a:latin typeface="Quicksand Bold"/>
                <a:ea typeface="Quicksand Bold"/>
                <a:cs typeface="Quicksand Bold"/>
                <a:sym typeface="Quicksand Bold"/>
              </a:rPr>
              <a:t>Codespaces</a:t>
            </a:r>
          </a:p>
          <a:p>
            <a:pPr marL="640080" lvl="2" indent="-213360" algn="l">
              <a:lnSpc>
                <a:spcPts val="4031"/>
              </a:lnSpc>
            </a:pPr>
            <a:endParaRPr lang="en-US" sz="2799" b="1">
              <a:solidFill>
                <a:srgbClr val="FFFFFF"/>
              </a:solidFill>
              <a:latin typeface="Quicksand Bold"/>
              <a:ea typeface="Quicksand Bold"/>
              <a:cs typeface="Quicksand Bold"/>
              <a:sym typeface="Quicksand Bold"/>
            </a:endParaRPr>
          </a:p>
          <a:p>
            <a:pPr marL="640080" lvl="2" indent="-213360" algn="l">
              <a:lnSpc>
                <a:spcPts val="4031"/>
              </a:lnSpc>
              <a:buFont typeface="Arial"/>
              <a:buChar char="⚬"/>
            </a:pPr>
            <a:r>
              <a:rPr lang="en-US" sz="2799" b="1">
                <a:solidFill>
                  <a:srgbClr val="FFFFFF"/>
                </a:solidFill>
                <a:latin typeface="Quicksand Bold"/>
                <a:ea typeface="Quicksand Bold"/>
                <a:cs typeface="Quicksand Bold"/>
                <a:sym typeface="Quicksand Bold"/>
              </a:rPr>
              <a:t>Github</a:t>
            </a:r>
          </a:p>
          <a:p>
            <a:pPr marL="640080" lvl="2" indent="-213360" algn="l">
              <a:lnSpc>
                <a:spcPts val="4031"/>
              </a:lnSpc>
            </a:pPr>
            <a:endParaRPr lang="en-US" sz="2799" b="1">
              <a:solidFill>
                <a:srgbClr val="FFFFFF"/>
              </a:solidFill>
              <a:latin typeface="Quicksand Bold"/>
              <a:ea typeface="Quicksand Bold"/>
              <a:cs typeface="Quicksand Bold"/>
              <a:sym typeface="Quicksand Bold"/>
            </a:endParaRPr>
          </a:p>
          <a:p>
            <a:pPr marL="640080" lvl="2" indent="-213360" algn="l">
              <a:lnSpc>
                <a:spcPts val="4031"/>
              </a:lnSpc>
              <a:buFont typeface="Arial"/>
              <a:buChar char="⚬"/>
            </a:pPr>
            <a:r>
              <a:rPr lang="en-US" sz="2799" b="1">
                <a:solidFill>
                  <a:srgbClr val="FFFFFF"/>
                </a:solidFill>
                <a:latin typeface="Quicksand Bold"/>
                <a:ea typeface="Quicksand Bold"/>
                <a:cs typeface="Quicksand Bold"/>
                <a:sym typeface="Quicksand Bold"/>
              </a:rPr>
              <a:t>Postman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1117359" y="3698172"/>
            <a:ext cx="6141941" cy="3117622"/>
            <a:chOff x="0" y="0"/>
            <a:chExt cx="8189255" cy="4156829"/>
          </a:xfrm>
        </p:grpSpPr>
        <p:sp>
          <p:nvSpPr>
            <p:cNvPr id="13" name="Freeform 13"/>
            <p:cNvSpPr/>
            <p:nvPr/>
          </p:nvSpPr>
          <p:spPr>
            <a:xfrm>
              <a:off x="0" y="0"/>
              <a:ext cx="8189278" cy="4156831"/>
            </a:xfrm>
            <a:custGeom>
              <a:avLst/>
              <a:gdLst/>
              <a:ahLst/>
              <a:cxnLst/>
              <a:rect l="l" t="t" r="r" b="b"/>
              <a:pathLst>
                <a:path w="8189278" h="4156831">
                  <a:moveTo>
                    <a:pt x="0" y="0"/>
                  </a:moveTo>
                  <a:lnTo>
                    <a:pt x="8189278" y="0"/>
                  </a:lnTo>
                  <a:lnTo>
                    <a:pt x="8189278" y="4156831"/>
                  </a:lnTo>
                  <a:lnTo>
                    <a:pt x="0" y="4156831"/>
                  </a:lnTo>
                  <a:lnTo>
                    <a:pt x="0" y="0"/>
                  </a:lnTo>
                  <a:close/>
                </a:path>
              </a:pathLst>
            </a:custGeom>
            <a:blipFill>
              <a:blip r:embed="rId10"/>
              <a:stretch>
                <a:fillRect t="-572" b="-572"/>
              </a:stretch>
            </a:blipFill>
          </p:spPr>
          <p:txBody>
            <a:bodyPr/>
            <a:lstStyle/>
            <a:p>
              <a:endParaRPr lang="en-US"/>
            </a:p>
          </p:txBody>
        </p:sp>
      </p:grpSp>
      <p:sp>
        <p:nvSpPr>
          <p:cNvPr id="14" name="TextBox 14"/>
          <p:cNvSpPr txBox="1"/>
          <p:nvPr/>
        </p:nvSpPr>
        <p:spPr>
          <a:xfrm>
            <a:off x="1626990" y="1127446"/>
            <a:ext cx="7854698" cy="2281364"/>
          </a:xfrm>
          <a:prstGeom prst="rect">
            <a:avLst/>
          </a:prstGeom>
        </p:spPr>
        <p:txBody>
          <a:bodyPr lIns="0" tIns="0" rIns="0" bIns="0" rtlCol="0" anchor="t">
            <a:spAutoFit/>
          </a:bodyPr>
          <a:lstStyle/>
          <a:p>
            <a:pPr algn="ctr">
              <a:lnSpc>
                <a:spcPts val="10472"/>
              </a:lnSpc>
            </a:pPr>
            <a:r>
              <a:rPr lang="en-US" sz="8727">
                <a:solidFill>
                  <a:srgbClr val="F4C624"/>
                </a:solidFill>
                <a:latin typeface="Anton"/>
                <a:ea typeface="Anton"/>
                <a:cs typeface="Anton"/>
                <a:sym typeface="Anton"/>
              </a:rPr>
              <a:t>ABOUT FRONTEND TECHNOLOGIES</a:t>
            </a:r>
          </a:p>
        </p:txBody>
      </p:sp>
      <p:sp>
        <p:nvSpPr>
          <p:cNvPr id="15" name="TextBox 15"/>
          <p:cNvSpPr txBox="1"/>
          <p:nvPr/>
        </p:nvSpPr>
        <p:spPr>
          <a:xfrm>
            <a:off x="1504228" y="4113660"/>
            <a:ext cx="8100221" cy="4084702"/>
          </a:xfrm>
          <a:prstGeom prst="rect">
            <a:avLst/>
          </a:prstGeom>
        </p:spPr>
        <p:txBody>
          <a:bodyPr lIns="0" tIns="0" rIns="0" bIns="0" rtlCol="0" anchor="t">
            <a:spAutoFit/>
          </a:bodyPr>
          <a:lstStyle/>
          <a:p>
            <a:pPr algn="ctr">
              <a:lnSpc>
                <a:spcPts val="5470"/>
              </a:lnSpc>
            </a:pPr>
            <a:r>
              <a:rPr lang="en-US" sz="3799" b="1">
                <a:solidFill>
                  <a:srgbClr val="FFFFFF"/>
                </a:solidFill>
                <a:latin typeface="Quicksand Bold"/>
                <a:ea typeface="Quicksand Bold"/>
                <a:cs typeface="Quicksand Bold"/>
                <a:sym typeface="Quicksand Bold"/>
              </a:rPr>
              <a:t>So here next js is used for building the website because next js is one of the best frontend frameworks and with integration with shadcn and tailwind css, building minimalistic website easier.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1504228" y="1019175"/>
            <a:ext cx="8100221" cy="2600325"/>
          </a:xfrm>
          <a:prstGeom prst="rect">
            <a:avLst/>
          </a:prstGeom>
        </p:spPr>
        <p:txBody>
          <a:bodyPr lIns="0" tIns="0" rIns="0" bIns="0" rtlCol="0" anchor="t">
            <a:spAutoFit/>
          </a:bodyPr>
          <a:lstStyle/>
          <a:p>
            <a:pPr algn="ctr">
              <a:lnSpc>
                <a:spcPts val="10200"/>
              </a:lnSpc>
            </a:pPr>
            <a:r>
              <a:rPr lang="en-US" sz="8500" dirty="0">
                <a:solidFill>
                  <a:srgbClr val="F4C624"/>
                </a:solidFill>
                <a:latin typeface="Anton"/>
                <a:ea typeface="Anton"/>
                <a:cs typeface="Anton"/>
                <a:sym typeface="Anton"/>
              </a:rPr>
              <a:t>ABOUT BACKEND TECHNOLOGIES</a:t>
            </a:r>
          </a:p>
        </p:txBody>
      </p:sp>
      <p:sp>
        <p:nvSpPr>
          <p:cNvPr id="15" name="TextBox 15"/>
          <p:cNvSpPr txBox="1"/>
          <p:nvPr/>
        </p:nvSpPr>
        <p:spPr>
          <a:xfrm>
            <a:off x="1504228" y="3836774"/>
            <a:ext cx="8100221" cy="5233800"/>
          </a:xfrm>
          <a:prstGeom prst="rect">
            <a:avLst/>
          </a:prstGeom>
        </p:spPr>
        <p:txBody>
          <a:bodyPr lIns="0" tIns="0" rIns="0" bIns="0" rtlCol="0" anchor="t">
            <a:spAutoFit/>
          </a:bodyPr>
          <a:lstStyle/>
          <a:p>
            <a:r>
              <a:rPr lang="en-US" sz="3600" i="0" dirty="0" err="1">
                <a:solidFill>
                  <a:srgbClr val="FFFFFF"/>
                </a:solidFill>
                <a:effectLst/>
                <a:latin typeface="Quire Sans" panose="020F0502020204030204" pitchFamily="34" charset="0"/>
                <a:cs typeface="Quire Sans" panose="020F0502020204030204" pitchFamily="34" charset="0"/>
              </a:rPr>
              <a:t>RapidAPI</a:t>
            </a:r>
            <a:r>
              <a:rPr lang="en-US" sz="3600" i="0" dirty="0">
                <a:solidFill>
                  <a:srgbClr val="FFFFFF"/>
                </a:solidFill>
                <a:effectLst/>
                <a:latin typeface="Quire Sans" panose="020F0502020204030204" pitchFamily="34" charset="0"/>
                <a:cs typeface="Quire Sans" panose="020F0502020204030204" pitchFamily="34" charset="0"/>
              </a:rPr>
              <a:t> offers a variety of weather APIs that provide all the data you could need. These APIs are great for delivering accurate and up-to-date weather information.</a:t>
            </a:r>
            <a:endParaRPr lang="en-US" sz="3600" dirty="0">
              <a:solidFill>
                <a:srgbClr val="FFFFFF"/>
              </a:solidFill>
              <a:effectLst/>
              <a:latin typeface="Quire Sans" panose="020F0502020204030204" pitchFamily="34" charset="0"/>
              <a:cs typeface="Quire Sans" panose="020F0502020204030204" pitchFamily="34" charset="0"/>
            </a:endParaRPr>
          </a:p>
          <a:p>
            <a:r>
              <a:rPr lang="en-US" sz="3600" i="0" dirty="0">
                <a:solidFill>
                  <a:srgbClr val="FFFFFF"/>
                </a:solidFill>
                <a:effectLst/>
                <a:latin typeface="Quire Sans" panose="020F0502020204030204" pitchFamily="34" charset="0"/>
                <a:cs typeface="Quire Sans" panose="020F0502020204030204" pitchFamily="34" charset="0"/>
              </a:rPr>
              <a:t>For our project, we chose one of these weather APIs from </a:t>
            </a:r>
            <a:r>
              <a:rPr lang="en-US" sz="3600" i="0" dirty="0" err="1">
                <a:solidFill>
                  <a:srgbClr val="FFFFFF"/>
                </a:solidFill>
                <a:effectLst/>
                <a:latin typeface="Quire Sans" panose="020F0502020204030204" pitchFamily="34" charset="0"/>
                <a:cs typeface="Quire Sans" panose="020F0502020204030204" pitchFamily="34" charset="0"/>
              </a:rPr>
              <a:t>RapidAPI</a:t>
            </a:r>
            <a:r>
              <a:rPr lang="en-US" sz="3600" i="0" dirty="0">
                <a:solidFill>
                  <a:srgbClr val="FFFFFF"/>
                </a:solidFill>
                <a:effectLst/>
                <a:latin typeface="Quire Sans" panose="020F0502020204030204" pitchFamily="34" charset="0"/>
                <a:cs typeface="Quire Sans" panose="020F0502020204030204" pitchFamily="34" charset="0"/>
              </a:rPr>
              <a:t> to boost our data capabilities.</a:t>
            </a:r>
            <a:endParaRPr lang="en-US" sz="3600" dirty="0">
              <a:solidFill>
                <a:srgbClr val="FFFFFF"/>
              </a:solidFill>
              <a:effectLst/>
              <a:latin typeface="Quire Sans" panose="020F0502020204030204" pitchFamily="34" charset="0"/>
              <a:cs typeface="Quire Sans" panose="020F0502020204030204" pitchFamily="34" charset="0"/>
            </a:endParaRPr>
          </a:p>
          <a:p>
            <a:pPr algn="ctr">
              <a:lnSpc>
                <a:spcPts val="5182"/>
              </a:lnSpc>
            </a:pPr>
            <a:endParaRPr lang="en-US" sz="3599" b="1" dirty="0">
              <a:solidFill>
                <a:srgbClr val="FFFFFF"/>
              </a:solidFill>
              <a:latin typeface="Quicksand Bold"/>
              <a:ea typeface="Quicksand Bold"/>
              <a:cs typeface="Quicksand Bold"/>
              <a:sym typeface="Quicksand Bold"/>
            </a:endParaRPr>
          </a:p>
        </p:txBody>
      </p:sp>
      <p:pic>
        <p:nvPicPr>
          <p:cNvPr id="19" name="Picture 18" descr="A logo with a person in a circle&#10;&#10;Description automatically generated">
            <a:extLst>
              <a:ext uri="{FF2B5EF4-FFF2-40B4-BE49-F238E27FC236}">
                <a16:creationId xmlns:a16="http://schemas.microsoft.com/office/drawing/2014/main" id="{F4B8AFA1-09F3-4DF7-C0AC-04AFF1F970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008" y="4352697"/>
            <a:ext cx="3251200" cy="162560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0425789" y="2041013"/>
            <a:ext cx="5497639" cy="5469154"/>
            <a:chOff x="0" y="0"/>
            <a:chExt cx="7330185" cy="7292205"/>
          </a:xfrm>
        </p:grpSpPr>
        <p:sp>
          <p:nvSpPr>
            <p:cNvPr id="13" name="Freeform 13"/>
            <p:cNvSpPr/>
            <p:nvPr/>
          </p:nvSpPr>
          <p:spPr>
            <a:xfrm>
              <a:off x="0" y="0"/>
              <a:ext cx="7330186" cy="7292213"/>
            </a:xfrm>
            <a:custGeom>
              <a:avLst/>
              <a:gdLst/>
              <a:ahLst/>
              <a:cxnLst/>
              <a:rect l="l" t="t" r="r" b="b"/>
              <a:pathLst>
                <a:path w="7330186" h="7292213">
                  <a:moveTo>
                    <a:pt x="0" y="0"/>
                  </a:moveTo>
                  <a:lnTo>
                    <a:pt x="7330186" y="0"/>
                  </a:lnTo>
                  <a:lnTo>
                    <a:pt x="7330186" y="7292213"/>
                  </a:lnTo>
                  <a:lnTo>
                    <a:pt x="0" y="7292213"/>
                  </a:lnTo>
                  <a:lnTo>
                    <a:pt x="0" y="0"/>
                  </a:lnTo>
                  <a:close/>
                </a:path>
              </a:pathLst>
            </a:custGeom>
            <a:blipFill>
              <a:blip r:embed="rId10"/>
              <a:stretch>
                <a:fillRect/>
              </a:stretch>
            </a:blipFill>
          </p:spPr>
          <p:txBody>
            <a:bodyPr/>
            <a:lstStyle/>
            <a:p>
              <a:endParaRPr lang="en-US"/>
            </a:p>
          </p:txBody>
        </p:sp>
      </p:grpSp>
      <p:sp>
        <p:nvSpPr>
          <p:cNvPr id="14" name="TextBox 14"/>
          <p:cNvSpPr txBox="1"/>
          <p:nvPr/>
        </p:nvSpPr>
        <p:spPr>
          <a:xfrm>
            <a:off x="1438394" y="1293599"/>
            <a:ext cx="8100221" cy="2667000"/>
          </a:xfrm>
          <a:prstGeom prst="rect">
            <a:avLst/>
          </a:prstGeom>
        </p:spPr>
        <p:txBody>
          <a:bodyPr lIns="0" tIns="0" rIns="0" bIns="0" rtlCol="0" anchor="t">
            <a:spAutoFit/>
          </a:bodyPr>
          <a:lstStyle/>
          <a:p>
            <a:pPr algn="ctr">
              <a:lnSpc>
                <a:spcPts val="10560"/>
              </a:lnSpc>
            </a:pPr>
            <a:r>
              <a:rPr lang="en-US" sz="8800" dirty="0">
                <a:solidFill>
                  <a:srgbClr val="F4C624"/>
                </a:solidFill>
                <a:latin typeface="Anton"/>
                <a:ea typeface="Anton"/>
                <a:cs typeface="Anton"/>
                <a:sym typeface="Anton"/>
              </a:rPr>
              <a:t>ABOUT DATABASE TECHNOLOGIES</a:t>
            </a:r>
          </a:p>
        </p:txBody>
      </p:sp>
      <p:sp>
        <p:nvSpPr>
          <p:cNvPr id="15" name="TextBox 15"/>
          <p:cNvSpPr txBox="1"/>
          <p:nvPr/>
        </p:nvSpPr>
        <p:spPr>
          <a:xfrm>
            <a:off x="1504228" y="3708028"/>
            <a:ext cx="7639772" cy="4849856"/>
          </a:xfrm>
          <a:prstGeom prst="rect">
            <a:avLst/>
          </a:prstGeom>
        </p:spPr>
        <p:txBody>
          <a:bodyPr lIns="0" tIns="0" rIns="0" bIns="0" rtlCol="0" anchor="t">
            <a:spAutoFit/>
          </a:bodyPr>
          <a:lstStyle/>
          <a:p>
            <a:pPr algn="ctr">
              <a:lnSpc>
                <a:spcPts val="4872"/>
              </a:lnSpc>
            </a:pPr>
            <a:r>
              <a:rPr lang="en-US" sz="3383" b="1" dirty="0">
                <a:solidFill>
                  <a:srgbClr val="FFFFFF"/>
                </a:solidFill>
                <a:latin typeface="Quicksand Bold"/>
                <a:ea typeface="Quicksand Bold"/>
                <a:cs typeface="Quicksand Bold"/>
                <a:sym typeface="Quicksand Bold"/>
              </a:rPr>
              <a:t>MongoDB is one the best NoSQL database and as the application data can also be unstructured, this would be best option to choose it. This also have fast retrieval ( read operations) compared to SQL databases, so this is better choice for this application.</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593563" y="190500"/>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1446071" y="3723431"/>
            <a:ext cx="3457075" cy="2884133"/>
            <a:chOff x="0" y="0"/>
            <a:chExt cx="4609433" cy="3845511"/>
          </a:xfrm>
        </p:grpSpPr>
        <p:sp>
          <p:nvSpPr>
            <p:cNvPr id="13" name="Freeform 13"/>
            <p:cNvSpPr/>
            <p:nvPr/>
          </p:nvSpPr>
          <p:spPr>
            <a:xfrm>
              <a:off x="0" y="0"/>
              <a:ext cx="4609465" cy="3845560"/>
            </a:xfrm>
            <a:custGeom>
              <a:avLst/>
              <a:gdLst/>
              <a:ahLst/>
              <a:cxnLst/>
              <a:rect l="l" t="t" r="r" b="b"/>
              <a:pathLst>
                <a:path w="4609465" h="3845560">
                  <a:moveTo>
                    <a:pt x="0" y="0"/>
                  </a:moveTo>
                  <a:lnTo>
                    <a:pt x="4609465" y="0"/>
                  </a:lnTo>
                  <a:lnTo>
                    <a:pt x="4609465" y="3845560"/>
                  </a:lnTo>
                  <a:lnTo>
                    <a:pt x="0" y="3845560"/>
                  </a:lnTo>
                  <a:lnTo>
                    <a:pt x="0" y="0"/>
                  </a:lnTo>
                  <a:close/>
                </a:path>
              </a:pathLst>
            </a:custGeom>
            <a:blipFill>
              <a:blip r:embed="rId10"/>
              <a:stretch>
                <a:fillRect l="-36" r="-35" b="1"/>
              </a:stretch>
            </a:blipFill>
          </p:spPr>
          <p:txBody>
            <a:bodyPr/>
            <a:lstStyle/>
            <a:p>
              <a:endParaRPr lang="en-US"/>
            </a:p>
          </p:txBody>
        </p:sp>
      </p:grpSp>
      <p:sp>
        <p:nvSpPr>
          <p:cNvPr id="14" name="TextBox 14"/>
          <p:cNvSpPr txBox="1"/>
          <p:nvPr/>
        </p:nvSpPr>
        <p:spPr>
          <a:xfrm>
            <a:off x="1504228" y="1303124"/>
            <a:ext cx="8100221" cy="2647950"/>
          </a:xfrm>
          <a:prstGeom prst="rect">
            <a:avLst/>
          </a:prstGeom>
        </p:spPr>
        <p:txBody>
          <a:bodyPr lIns="0" tIns="0" rIns="0" bIns="0" rtlCol="0" anchor="t">
            <a:spAutoFit/>
          </a:bodyPr>
          <a:lstStyle/>
          <a:p>
            <a:pPr algn="ctr">
              <a:lnSpc>
                <a:spcPts val="10440"/>
              </a:lnSpc>
            </a:pPr>
            <a:r>
              <a:rPr lang="en-US" sz="8700">
                <a:solidFill>
                  <a:srgbClr val="F4C624"/>
                </a:solidFill>
                <a:latin typeface="Anton"/>
                <a:ea typeface="Anton"/>
                <a:cs typeface="Anton"/>
                <a:sym typeface="Anton"/>
              </a:rPr>
              <a:t>ABOUT DEPLOYMENT TECHNOLOGIES</a:t>
            </a:r>
          </a:p>
        </p:txBody>
      </p:sp>
      <p:sp>
        <p:nvSpPr>
          <p:cNvPr id="15" name="TextBox 15"/>
          <p:cNvSpPr txBox="1"/>
          <p:nvPr/>
        </p:nvSpPr>
        <p:spPr>
          <a:xfrm>
            <a:off x="1504228" y="4103474"/>
            <a:ext cx="8100221" cy="4436745"/>
          </a:xfrm>
          <a:prstGeom prst="rect">
            <a:avLst/>
          </a:prstGeom>
        </p:spPr>
        <p:txBody>
          <a:bodyPr lIns="0" tIns="0" rIns="0" bIns="0" rtlCol="0" anchor="t">
            <a:spAutoFit/>
          </a:bodyPr>
          <a:lstStyle/>
          <a:p>
            <a:pPr algn="ctr">
              <a:lnSpc>
                <a:spcPts val="5040"/>
              </a:lnSpc>
            </a:pPr>
            <a:r>
              <a:rPr lang="en-US" sz="3500" b="1">
                <a:solidFill>
                  <a:srgbClr val="FFFFFF"/>
                </a:solidFill>
                <a:latin typeface="Quicksand Bold"/>
                <a:ea typeface="Quicksand Bold"/>
                <a:cs typeface="Quicksand Bold"/>
                <a:sym typeface="Quicksand Bold"/>
              </a:rPr>
              <a:t>Here, first vercel is used for deploying the frontend part of the application and aws is used for deploying backend and machine learning as well because NextJS works seamless in vercel, as vercel are the one who developed Next js.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490190" y="-106960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1110132" y="-106960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sp>
        <p:nvSpPr>
          <p:cNvPr id="6" name="TextBox 6"/>
          <p:cNvSpPr txBox="1"/>
          <p:nvPr/>
        </p:nvSpPr>
        <p:spPr>
          <a:xfrm>
            <a:off x="1855491" y="112320"/>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AGENDA</a:t>
            </a:r>
          </a:p>
        </p:txBody>
      </p:sp>
      <p:grpSp>
        <p:nvGrpSpPr>
          <p:cNvPr id="7" name="Group 7"/>
          <p:cNvGrpSpPr/>
          <p:nvPr/>
        </p:nvGrpSpPr>
        <p:grpSpPr>
          <a:xfrm>
            <a:off x="16546667" y="1289592"/>
            <a:ext cx="1425267" cy="849815"/>
            <a:chOff x="0" y="0"/>
            <a:chExt cx="1900356" cy="1133087"/>
          </a:xfrm>
        </p:grpSpPr>
        <p:sp>
          <p:nvSpPr>
            <p:cNvPr id="8" name="Freeform 8"/>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9" name="Group 9"/>
          <p:cNvGrpSpPr/>
          <p:nvPr/>
        </p:nvGrpSpPr>
        <p:grpSpPr>
          <a:xfrm>
            <a:off x="625966" y="603792"/>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sp>
        <p:nvSpPr>
          <p:cNvPr id="11" name="Freeform 11"/>
          <p:cNvSpPr/>
          <p:nvPr/>
        </p:nvSpPr>
        <p:spPr>
          <a:xfrm>
            <a:off x="706725" y="216293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864206" y="2139027"/>
            <a:ext cx="633825" cy="806100"/>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a:t>
            </a:r>
          </a:p>
        </p:txBody>
      </p:sp>
      <p:sp>
        <p:nvSpPr>
          <p:cNvPr id="13" name="Freeform 13"/>
          <p:cNvSpPr/>
          <p:nvPr/>
        </p:nvSpPr>
        <p:spPr>
          <a:xfrm>
            <a:off x="706725" y="4841557"/>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a:off x="864206" y="482350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3</a:t>
            </a:r>
          </a:p>
        </p:txBody>
      </p:sp>
      <p:sp>
        <p:nvSpPr>
          <p:cNvPr id="15" name="Freeform 15"/>
          <p:cNvSpPr/>
          <p:nvPr/>
        </p:nvSpPr>
        <p:spPr>
          <a:xfrm>
            <a:off x="706725" y="7477687"/>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864206" y="745963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5</a:t>
            </a:r>
          </a:p>
        </p:txBody>
      </p:sp>
      <p:sp>
        <p:nvSpPr>
          <p:cNvPr id="17" name="Freeform 17"/>
          <p:cNvSpPr/>
          <p:nvPr/>
        </p:nvSpPr>
        <p:spPr>
          <a:xfrm>
            <a:off x="6621835" y="2197469"/>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938483" y="889053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6</a:t>
            </a:r>
          </a:p>
        </p:txBody>
      </p:sp>
      <p:sp>
        <p:nvSpPr>
          <p:cNvPr id="19" name="Freeform 19"/>
          <p:cNvSpPr/>
          <p:nvPr/>
        </p:nvSpPr>
        <p:spPr>
          <a:xfrm>
            <a:off x="12176078" y="2197469"/>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12333559" y="2179420"/>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13</a:t>
            </a:r>
          </a:p>
        </p:txBody>
      </p:sp>
      <p:sp>
        <p:nvSpPr>
          <p:cNvPr id="21" name="Freeform 21"/>
          <p:cNvSpPr/>
          <p:nvPr/>
        </p:nvSpPr>
        <p:spPr>
          <a:xfrm>
            <a:off x="6621835" y="4841557"/>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2209316" y="5582935"/>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12412103" y="6686409"/>
            <a:ext cx="633825" cy="85087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8</a:t>
            </a:r>
          </a:p>
        </p:txBody>
      </p:sp>
      <p:sp>
        <p:nvSpPr>
          <p:cNvPr id="24" name="Freeform 24"/>
          <p:cNvSpPr/>
          <p:nvPr/>
        </p:nvSpPr>
        <p:spPr>
          <a:xfrm>
            <a:off x="6621835" y="7477687"/>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2176078" y="8977834"/>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TextBox 26"/>
          <p:cNvSpPr txBox="1"/>
          <p:nvPr/>
        </p:nvSpPr>
        <p:spPr>
          <a:xfrm>
            <a:off x="12343047" y="8959785"/>
            <a:ext cx="633899"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19</a:t>
            </a:r>
          </a:p>
        </p:txBody>
      </p:sp>
      <p:sp>
        <p:nvSpPr>
          <p:cNvPr id="27" name="TextBox 27"/>
          <p:cNvSpPr txBox="1"/>
          <p:nvPr/>
        </p:nvSpPr>
        <p:spPr>
          <a:xfrm>
            <a:off x="1774847" y="2098457"/>
            <a:ext cx="4387898" cy="1070610"/>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Team Members Roles and Responsibilities</a:t>
            </a:r>
          </a:p>
        </p:txBody>
      </p:sp>
      <p:sp>
        <p:nvSpPr>
          <p:cNvPr id="28" name="TextBox 28"/>
          <p:cNvSpPr txBox="1"/>
          <p:nvPr/>
        </p:nvSpPr>
        <p:spPr>
          <a:xfrm>
            <a:off x="1858079" y="5044847"/>
            <a:ext cx="4649700" cy="527685"/>
          </a:xfrm>
          <a:prstGeom prst="rect">
            <a:avLst/>
          </a:prstGeom>
        </p:spPr>
        <p:txBody>
          <a:bodyPr lIns="0" tIns="0" rIns="0" bIns="0" rtlCol="0" anchor="t">
            <a:spAutoFit/>
          </a:bodyPr>
          <a:lstStyle/>
          <a:p>
            <a:pPr algn="just">
              <a:lnSpc>
                <a:spcPts val="4320"/>
              </a:lnSpc>
            </a:pPr>
            <a:r>
              <a:rPr lang="en-US" sz="3000" b="1">
                <a:solidFill>
                  <a:srgbClr val="FFFFFF"/>
                </a:solidFill>
                <a:latin typeface="Quicksand Bold"/>
                <a:ea typeface="Quicksand Bold"/>
                <a:cs typeface="Quicksand Bold"/>
                <a:sym typeface="Quicksand Bold"/>
              </a:rPr>
              <a:t>Project Description</a:t>
            </a:r>
          </a:p>
        </p:txBody>
      </p:sp>
      <p:sp>
        <p:nvSpPr>
          <p:cNvPr id="29" name="TextBox 29"/>
          <p:cNvSpPr txBox="1"/>
          <p:nvPr/>
        </p:nvSpPr>
        <p:spPr>
          <a:xfrm>
            <a:off x="1858079" y="7706990"/>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Personas</a:t>
            </a:r>
          </a:p>
        </p:txBody>
      </p:sp>
      <p:sp>
        <p:nvSpPr>
          <p:cNvPr id="30" name="TextBox 30"/>
          <p:cNvSpPr txBox="1"/>
          <p:nvPr/>
        </p:nvSpPr>
        <p:spPr>
          <a:xfrm>
            <a:off x="1858079" y="9057035"/>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MVP</a:t>
            </a:r>
          </a:p>
        </p:txBody>
      </p:sp>
      <p:sp>
        <p:nvSpPr>
          <p:cNvPr id="31" name="TextBox 31"/>
          <p:cNvSpPr txBox="1"/>
          <p:nvPr/>
        </p:nvSpPr>
        <p:spPr>
          <a:xfrm>
            <a:off x="7797332" y="7719574"/>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Test Cases</a:t>
            </a:r>
          </a:p>
        </p:txBody>
      </p:sp>
      <p:sp>
        <p:nvSpPr>
          <p:cNvPr id="32" name="TextBox 32"/>
          <p:cNvSpPr txBox="1"/>
          <p:nvPr/>
        </p:nvSpPr>
        <p:spPr>
          <a:xfrm>
            <a:off x="7797332" y="2369920"/>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Technologies</a:t>
            </a:r>
          </a:p>
        </p:txBody>
      </p:sp>
      <p:sp>
        <p:nvSpPr>
          <p:cNvPr id="33" name="TextBox 33"/>
          <p:cNvSpPr txBox="1"/>
          <p:nvPr/>
        </p:nvSpPr>
        <p:spPr>
          <a:xfrm>
            <a:off x="13248690" y="2011344"/>
            <a:ext cx="3853200" cy="1070610"/>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Stories not completed</a:t>
            </a:r>
          </a:p>
        </p:txBody>
      </p:sp>
      <p:sp>
        <p:nvSpPr>
          <p:cNvPr id="34" name="TextBox 34"/>
          <p:cNvSpPr txBox="1"/>
          <p:nvPr/>
        </p:nvSpPr>
        <p:spPr>
          <a:xfrm>
            <a:off x="7797332" y="6386215"/>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Product backlog</a:t>
            </a:r>
          </a:p>
        </p:txBody>
      </p:sp>
      <p:sp>
        <p:nvSpPr>
          <p:cNvPr id="35" name="TextBox 35"/>
          <p:cNvSpPr txBox="1"/>
          <p:nvPr/>
        </p:nvSpPr>
        <p:spPr>
          <a:xfrm>
            <a:off x="13315584" y="7967913"/>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Github Link</a:t>
            </a:r>
          </a:p>
        </p:txBody>
      </p:sp>
      <p:sp>
        <p:nvSpPr>
          <p:cNvPr id="36" name="TextBox 36"/>
          <p:cNvSpPr txBox="1"/>
          <p:nvPr/>
        </p:nvSpPr>
        <p:spPr>
          <a:xfrm>
            <a:off x="1798619" y="3406499"/>
            <a:ext cx="4768620" cy="1070610"/>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Improvements made from Professor Feedback</a:t>
            </a:r>
          </a:p>
        </p:txBody>
      </p:sp>
      <p:sp>
        <p:nvSpPr>
          <p:cNvPr id="37" name="Freeform 37"/>
          <p:cNvSpPr/>
          <p:nvPr/>
        </p:nvSpPr>
        <p:spPr>
          <a:xfrm>
            <a:off x="706725" y="3502245"/>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TextBox 38"/>
          <p:cNvSpPr txBox="1"/>
          <p:nvPr/>
        </p:nvSpPr>
        <p:spPr>
          <a:xfrm>
            <a:off x="864206" y="3502539"/>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2</a:t>
            </a:r>
          </a:p>
        </p:txBody>
      </p:sp>
      <p:sp>
        <p:nvSpPr>
          <p:cNvPr id="39" name="Freeform 39"/>
          <p:cNvSpPr/>
          <p:nvPr/>
        </p:nvSpPr>
        <p:spPr>
          <a:xfrm>
            <a:off x="706725" y="6138375"/>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0" name="TextBox 40"/>
          <p:cNvSpPr txBox="1"/>
          <p:nvPr/>
        </p:nvSpPr>
        <p:spPr>
          <a:xfrm>
            <a:off x="843254" y="6120326"/>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4</a:t>
            </a:r>
          </a:p>
        </p:txBody>
      </p:sp>
      <p:sp>
        <p:nvSpPr>
          <p:cNvPr id="41" name="TextBox 41"/>
          <p:cNvSpPr txBox="1"/>
          <p:nvPr/>
        </p:nvSpPr>
        <p:spPr>
          <a:xfrm>
            <a:off x="1858079" y="6064880"/>
            <a:ext cx="4649700" cy="1070610"/>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Team Working Agreement</a:t>
            </a:r>
          </a:p>
        </p:txBody>
      </p:sp>
      <p:sp>
        <p:nvSpPr>
          <p:cNvPr id="42" name="Freeform 42"/>
          <p:cNvSpPr/>
          <p:nvPr/>
        </p:nvSpPr>
        <p:spPr>
          <a:xfrm>
            <a:off x="6615708" y="3520588"/>
            <a:ext cx="948787" cy="948787"/>
          </a:xfrm>
          <a:custGeom>
            <a:avLst/>
            <a:gdLst/>
            <a:ahLst/>
            <a:cxnLst/>
            <a:rect l="l" t="t" r="r" b="b"/>
            <a:pathLst>
              <a:path w="948787" h="948787">
                <a:moveTo>
                  <a:pt x="0" y="0"/>
                </a:moveTo>
                <a:lnTo>
                  <a:pt x="948788" y="0"/>
                </a:lnTo>
                <a:lnTo>
                  <a:pt x="948788"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3" name="TextBox 43"/>
          <p:cNvSpPr txBox="1"/>
          <p:nvPr/>
        </p:nvSpPr>
        <p:spPr>
          <a:xfrm>
            <a:off x="6779316" y="2179420"/>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7</a:t>
            </a:r>
          </a:p>
        </p:txBody>
      </p:sp>
      <p:sp>
        <p:nvSpPr>
          <p:cNvPr id="44" name="TextBox 44"/>
          <p:cNvSpPr txBox="1"/>
          <p:nvPr/>
        </p:nvSpPr>
        <p:spPr>
          <a:xfrm>
            <a:off x="7797332" y="5076852"/>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Diagrams</a:t>
            </a:r>
          </a:p>
        </p:txBody>
      </p:sp>
      <p:sp>
        <p:nvSpPr>
          <p:cNvPr id="45" name="TextBox 45"/>
          <p:cNvSpPr txBox="1"/>
          <p:nvPr/>
        </p:nvSpPr>
        <p:spPr>
          <a:xfrm>
            <a:off x="7797332" y="3721604"/>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Algorithms</a:t>
            </a:r>
          </a:p>
        </p:txBody>
      </p:sp>
      <p:sp>
        <p:nvSpPr>
          <p:cNvPr id="46" name="Freeform 46"/>
          <p:cNvSpPr/>
          <p:nvPr/>
        </p:nvSpPr>
        <p:spPr>
          <a:xfrm>
            <a:off x="6621835" y="6123719"/>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TextBox 47"/>
          <p:cNvSpPr txBox="1"/>
          <p:nvPr/>
        </p:nvSpPr>
        <p:spPr>
          <a:xfrm>
            <a:off x="6779316" y="482350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9</a:t>
            </a:r>
          </a:p>
        </p:txBody>
      </p:sp>
      <p:sp>
        <p:nvSpPr>
          <p:cNvPr id="48" name="Freeform 48"/>
          <p:cNvSpPr/>
          <p:nvPr/>
        </p:nvSpPr>
        <p:spPr>
          <a:xfrm>
            <a:off x="12176078" y="3323411"/>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Freeform 49"/>
          <p:cNvSpPr/>
          <p:nvPr/>
        </p:nvSpPr>
        <p:spPr>
          <a:xfrm>
            <a:off x="12176078" y="7848072"/>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0" name="TextBox 50"/>
          <p:cNvSpPr txBox="1"/>
          <p:nvPr/>
        </p:nvSpPr>
        <p:spPr>
          <a:xfrm>
            <a:off x="12333559" y="5564886"/>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16</a:t>
            </a:r>
          </a:p>
        </p:txBody>
      </p:sp>
      <p:sp>
        <p:nvSpPr>
          <p:cNvPr id="51" name="TextBox 51"/>
          <p:cNvSpPr txBox="1"/>
          <p:nvPr/>
        </p:nvSpPr>
        <p:spPr>
          <a:xfrm>
            <a:off x="12333559" y="3305362"/>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14</a:t>
            </a:r>
          </a:p>
        </p:txBody>
      </p:sp>
      <p:sp>
        <p:nvSpPr>
          <p:cNvPr id="52" name="TextBox 52"/>
          <p:cNvSpPr txBox="1"/>
          <p:nvPr/>
        </p:nvSpPr>
        <p:spPr>
          <a:xfrm>
            <a:off x="7797332" y="9057035"/>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Stories Completed</a:t>
            </a:r>
          </a:p>
        </p:txBody>
      </p:sp>
      <p:sp>
        <p:nvSpPr>
          <p:cNvPr id="53" name="TextBox 53"/>
          <p:cNvSpPr txBox="1"/>
          <p:nvPr/>
        </p:nvSpPr>
        <p:spPr>
          <a:xfrm>
            <a:off x="13353465" y="3551621"/>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Metrics</a:t>
            </a:r>
          </a:p>
        </p:txBody>
      </p:sp>
      <p:sp>
        <p:nvSpPr>
          <p:cNvPr id="54" name="Freeform 54"/>
          <p:cNvSpPr/>
          <p:nvPr/>
        </p:nvSpPr>
        <p:spPr>
          <a:xfrm>
            <a:off x="706725" y="8783906"/>
            <a:ext cx="948787" cy="948787"/>
          </a:xfrm>
          <a:custGeom>
            <a:avLst/>
            <a:gdLst/>
            <a:ahLst/>
            <a:cxnLst/>
            <a:rect l="l" t="t" r="r" b="b"/>
            <a:pathLst>
              <a:path w="948787" h="948787">
                <a:moveTo>
                  <a:pt x="0" y="0"/>
                </a:moveTo>
                <a:lnTo>
                  <a:pt x="948787" y="0"/>
                </a:lnTo>
                <a:lnTo>
                  <a:pt x="948787" y="948788"/>
                </a:lnTo>
                <a:lnTo>
                  <a:pt x="0" y="9487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5" name="TextBox 55"/>
          <p:cNvSpPr txBox="1"/>
          <p:nvPr/>
        </p:nvSpPr>
        <p:spPr>
          <a:xfrm>
            <a:off x="864206" y="8765857"/>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6</a:t>
            </a:r>
          </a:p>
        </p:txBody>
      </p:sp>
      <p:sp>
        <p:nvSpPr>
          <p:cNvPr id="56" name="Freeform 56"/>
          <p:cNvSpPr/>
          <p:nvPr/>
        </p:nvSpPr>
        <p:spPr>
          <a:xfrm>
            <a:off x="6621835" y="8884584"/>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7" name="TextBox 57"/>
          <p:cNvSpPr txBox="1"/>
          <p:nvPr/>
        </p:nvSpPr>
        <p:spPr>
          <a:xfrm>
            <a:off x="6773189" y="3502539"/>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8</a:t>
            </a:r>
          </a:p>
        </p:txBody>
      </p:sp>
      <p:sp>
        <p:nvSpPr>
          <p:cNvPr id="58" name="TextBox 58"/>
          <p:cNvSpPr txBox="1"/>
          <p:nvPr/>
        </p:nvSpPr>
        <p:spPr>
          <a:xfrm>
            <a:off x="6779316" y="6095144"/>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10</a:t>
            </a:r>
          </a:p>
        </p:txBody>
      </p:sp>
      <p:sp>
        <p:nvSpPr>
          <p:cNvPr id="59" name="TextBox 59"/>
          <p:cNvSpPr txBox="1"/>
          <p:nvPr/>
        </p:nvSpPr>
        <p:spPr>
          <a:xfrm>
            <a:off x="6772982" y="889053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12</a:t>
            </a:r>
          </a:p>
        </p:txBody>
      </p:sp>
      <p:sp>
        <p:nvSpPr>
          <p:cNvPr id="60" name="TextBox 60"/>
          <p:cNvSpPr txBox="1"/>
          <p:nvPr/>
        </p:nvSpPr>
        <p:spPr>
          <a:xfrm>
            <a:off x="6773189" y="7459638"/>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11</a:t>
            </a:r>
          </a:p>
        </p:txBody>
      </p:sp>
      <p:sp>
        <p:nvSpPr>
          <p:cNvPr id="61" name="Freeform 61"/>
          <p:cNvSpPr/>
          <p:nvPr/>
        </p:nvSpPr>
        <p:spPr>
          <a:xfrm>
            <a:off x="12209316" y="4453173"/>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2" name="TextBox 62"/>
          <p:cNvSpPr txBox="1"/>
          <p:nvPr/>
        </p:nvSpPr>
        <p:spPr>
          <a:xfrm>
            <a:off x="12366797" y="4434123"/>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15</a:t>
            </a:r>
          </a:p>
        </p:txBody>
      </p:sp>
      <p:sp>
        <p:nvSpPr>
          <p:cNvPr id="63" name="TextBox 63"/>
          <p:cNvSpPr txBox="1"/>
          <p:nvPr/>
        </p:nvSpPr>
        <p:spPr>
          <a:xfrm>
            <a:off x="13358128" y="5735135"/>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Sprint 2</a:t>
            </a:r>
          </a:p>
        </p:txBody>
      </p:sp>
      <p:sp>
        <p:nvSpPr>
          <p:cNvPr id="64" name="TextBox 64"/>
          <p:cNvSpPr txBox="1"/>
          <p:nvPr/>
        </p:nvSpPr>
        <p:spPr>
          <a:xfrm>
            <a:off x="13353465" y="4601621"/>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Retrospective</a:t>
            </a:r>
          </a:p>
        </p:txBody>
      </p:sp>
      <p:sp>
        <p:nvSpPr>
          <p:cNvPr id="65" name="TextBox 65"/>
          <p:cNvSpPr txBox="1"/>
          <p:nvPr/>
        </p:nvSpPr>
        <p:spPr>
          <a:xfrm>
            <a:off x="13315584" y="6809544"/>
            <a:ext cx="385320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Project Demo</a:t>
            </a:r>
          </a:p>
        </p:txBody>
      </p:sp>
      <p:sp>
        <p:nvSpPr>
          <p:cNvPr id="66" name="Freeform 66"/>
          <p:cNvSpPr/>
          <p:nvPr/>
        </p:nvSpPr>
        <p:spPr>
          <a:xfrm>
            <a:off x="12185603" y="6688158"/>
            <a:ext cx="948787" cy="948787"/>
          </a:xfrm>
          <a:custGeom>
            <a:avLst/>
            <a:gdLst/>
            <a:ahLst/>
            <a:cxnLst/>
            <a:rect l="l" t="t" r="r" b="b"/>
            <a:pathLst>
              <a:path w="948787" h="948787">
                <a:moveTo>
                  <a:pt x="0" y="0"/>
                </a:moveTo>
                <a:lnTo>
                  <a:pt x="948787" y="0"/>
                </a:lnTo>
                <a:lnTo>
                  <a:pt x="948787" y="948787"/>
                </a:lnTo>
                <a:lnTo>
                  <a:pt x="0" y="948787"/>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7" name="TextBox 67"/>
          <p:cNvSpPr txBox="1"/>
          <p:nvPr/>
        </p:nvSpPr>
        <p:spPr>
          <a:xfrm>
            <a:off x="13315584" y="9126282"/>
            <a:ext cx="4694140" cy="527685"/>
          </a:xfrm>
          <a:prstGeom prst="rect">
            <a:avLst/>
          </a:prstGeom>
        </p:spPr>
        <p:txBody>
          <a:bodyPr lIns="0" tIns="0" rIns="0" bIns="0" rtlCol="0" anchor="t">
            <a:spAutoFit/>
          </a:bodyPr>
          <a:lstStyle/>
          <a:p>
            <a:pPr algn="l">
              <a:lnSpc>
                <a:spcPts val="4320"/>
              </a:lnSpc>
            </a:pPr>
            <a:r>
              <a:rPr lang="en-US" sz="3000" b="1">
                <a:solidFill>
                  <a:srgbClr val="FFFFFF"/>
                </a:solidFill>
                <a:latin typeface="Quicksand Bold"/>
                <a:ea typeface="Quicksand Bold"/>
                <a:cs typeface="Quicksand Bold"/>
                <a:sym typeface="Quicksand Bold"/>
              </a:rPr>
              <a:t>Live Application Demo</a:t>
            </a:r>
          </a:p>
        </p:txBody>
      </p:sp>
      <p:sp>
        <p:nvSpPr>
          <p:cNvPr id="68" name="TextBox 68"/>
          <p:cNvSpPr txBox="1"/>
          <p:nvPr/>
        </p:nvSpPr>
        <p:spPr>
          <a:xfrm>
            <a:off x="12333559" y="7830023"/>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18</a:t>
            </a:r>
          </a:p>
        </p:txBody>
      </p:sp>
      <p:sp>
        <p:nvSpPr>
          <p:cNvPr id="69" name="TextBox 69"/>
          <p:cNvSpPr txBox="1"/>
          <p:nvPr/>
        </p:nvSpPr>
        <p:spPr>
          <a:xfrm>
            <a:off x="12333559" y="6643047"/>
            <a:ext cx="633825" cy="794385"/>
          </a:xfrm>
          <a:prstGeom prst="rect">
            <a:avLst/>
          </a:prstGeom>
        </p:spPr>
        <p:txBody>
          <a:bodyPr lIns="0" tIns="0" rIns="0" bIns="0" rtlCol="0" anchor="t">
            <a:spAutoFit/>
          </a:bodyPr>
          <a:lstStyle/>
          <a:p>
            <a:pPr algn="ctr">
              <a:lnSpc>
                <a:spcPts val="6718"/>
              </a:lnSpc>
            </a:pPr>
            <a:r>
              <a:rPr lang="en-US" sz="3999" b="1">
                <a:solidFill>
                  <a:srgbClr val="FFFFFF"/>
                </a:solidFill>
                <a:latin typeface="Quicksand Bold"/>
                <a:ea typeface="Quicksand Bold"/>
                <a:cs typeface="Quicksand Bold"/>
                <a:sym typeface="Quicksand Bold"/>
              </a:rPr>
              <a:t>17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95517"/>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1324924" y="3728042"/>
            <a:ext cx="4277177" cy="3121475"/>
            <a:chOff x="0" y="0"/>
            <a:chExt cx="5702903" cy="4161967"/>
          </a:xfrm>
        </p:grpSpPr>
        <p:sp>
          <p:nvSpPr>
            <p:cNvPr id="13" name="Freeform 13"/>
            <p:cNvSpPr/>
            <p:nvPr/>
          </p:nvSpPr>
          <p:spPr>
            <a:xfrm>
              <a:off x="0" y="0"/>
              <a:ext cx="5702935" cy="4161917"/>
            </a:xfrm>
            <a:custGeom>
              <a:avLst/>
              <a:gdLst/>
              <a:ahLst/>
              <a:cxnLst/>
              <a:rect l="l" t="t" r="r" b="b"/>
              <a:pathLst>
                <a:path w="5702935" h="4161917">
                  <a:moveTo>
                    <a:pt x="0" y="0"/>
                  </a:moveTo>
                  <a:lnTo>
                    <a:pt x="5702935" y="0"/>
                  </a:lnTo>
                  <a:lnTo>
                    <a:pt x="5702935" y="4161917"/>
                  </a:lnTo>
                  <a:lnTo>
                    <a:pt x="0" y="4161917"/>
                  </a:lnTo>
                  <a:lnTo>
                    <a:pt x="0" y="0"/>
                  </a:lnTo>
                  <a:close/>
                </a:path>
              </a:pathLst>
            </a:custGeom>
            <a:blipFill>
              <a:blip r:embed="rId10"/>
              <a:stretch>
                <a:fillRect l="-4" r="-4" b="-1"/>
              </a:stretch>
            </a:blipFill>
          </p:spPr>
          <p:txBody>
            <a:bodyPr/>
            <a:lstStyle/>
            <a:p>
              <a:endParaRPr lang="en-US"/>
            </a:p>
          </p:txBody>
        </p:sp>
      </p:grpSp>
      <p:sp>
        <p:nvSpPr>
          <p:cNvPr id="14" name="TextBox 14"/>
          <p:cNvSpPr txBox="1"/>
          <p:nvPr/>
        </p:nvSpPr>
        <p:spPr>
          <a:xfrm>
            <a:off x="1504228" y="1103099"/>
            <a:ext cx="8100221" cy="3971925"/>
          </a:xfrm>
          <a:prstGeom prst="rect">
            <a:avLst/>
          </a:prstGeom>
        </p:spPr>
        <p:txBody>
          <a:bodyPr lIns="0" tIns="0" rIns="0" bIns="0" rtlCol="0" anchor="t">
            <a:spAutoFit/>
          </a:bodyPr>
          <a:lstStyle/>
          <a:p>
            <a:pPr algn="ctr">
              <a:lnSpc>
                <a:spcPts val="10440"/>
              </a:lnSpc>
            </a:pPr>
            <a:r>
              <a:rPr lang="en-US" sz="8700">
                <a:solidFill>
                  <a:srgbClr val="F4C624"/>
                </a:solidFill>
                <a:latin typeface="Anton"/>
                <a:ea typeface="Anton"/>
                <a:cs typeface="Anton"/>
                <a:sym typeface="Anton"/>
              </a:rPr>
              <a:t>ABOUT MACHINE LEARNING TECHNOLOGIES</a:t>
            </a:r>
          </a:p>
        </p:txBody>
      </p:sp>
      <p:sp>
        <p:nvSpPr>
          <p:cNvPr id="15" name="TextBox 15"/>
          <p:cNvSpPr txBox="1"/>
          <p:nvPr/>
        </p:nvSpPr>
        <p:spPr>
          <a:xfrm>
            <a:off x="1504228" y="4941674"/>
            <a:ext cx="8100221" cy="3352800"/>
          </a:xfrm>
          <a:prstGeom prst="rect">
            <a:avLst/>
          </a:prstGeom>
        </p:spPr>
        <p:txBody>
          <a:bodyPr lIns="0" tIns="0" rIns="0" bIns="0" rtlCol="0" anchor="t">
            <a:spAutoFit/>
          </a:bodyPr>
          <a:lstStyle/>
          <a:p>
            <a:pPr algn="ctr">
              <a:lnSpc>
                <a:spcPts val="4463"/>
              </a:lnSpc>
            </a:pPr>
            <a:r>
              <a:rPr lang="en-US" sz="3099" b="1">
                <a:solidFill>
                  <a:srgbClr val="FFFFFF"/>
                </a:solidFill>
                <a:latin typeface="Quicksand Bold"/>
                <a:ea typeface="Quicksand Bold"/>
                <a:cs typeface="Quicksand Bold"/>
                <a:sym typeface="Quicksand Bold"/>
              </a:rPr>
              <a:t>So here scikit learning is primarily used for building the basic version of the machine learning algorithms and in later on stages, Pytorch is used for build even more accurate version of the machine learning which understands the weather even more better and predicts it well.</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1" name="Freeform 11"/>
          <p:cNvSpPr/>
          <p:nvPr/>
        </p:nvSpPr>
        <p:spPr>
          <a:xfrm>
            <a:off x="10636210" y="2627099"/>
            <a:ext cx="5076797" cy="5076797"/>
          </a:xfrm>
          <a:custGeom>
            <a:avLst/>
            <a:gdLst/>
            <a:ahLst/>
            <a:cxnLst/>
            <a:rect l="l" t="t" r="r" b="b"/>
            <a:pathLst>
              <a:path w="5076797" h="5076797">
                <a:moveTo>
                  <a:pt x="0" y="0"/>
                </a:moveTo>
                <a:lnTo>
                  <a:pt x="5076797" y="0"/>
                </a:lnTo>
                <a:lnTo>
                  <a:pt x="5076797" y="5076797"/>
                </a:lnTo>
                <a:lnTo>
                  <a:pt x="0" y="5076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1194204" y="3682759"/>
            <a:ext cx="3960810" cy="2965477"/>
            <a:chOff x="0" y="0"/>
            <a:chExt cx="5281080" cy="3953969"/>
          </a:xfrm>
        </p:grpSpPr>
        <p:sp>
          <p:nvSpPr>
            <p:cNvPr id="13" name="Freeform 13"/>
            <p:cNvSpPr/>
            <p:nvPr/>
          </p:nvSpPr>
          <p:spPr>
            <a:xfrm>
              <a:off x="0" y="0"/>
              <a:ext cx="5281041" cy="3954018"/>
            </a:xfrm>
            <a:custGeom>
              <a:avLst/>
              <a:gdLst/>
              <a:ahLst/>
              <a:cxnLst/>
              <a:rect l="l" t="t" r="r" b="b"/>
              <a:pathLst>
                <a:path w="5281041" h="3954018">
                  <a:moveTo>
                    <a:pt x="0" y="0"/>
                  </a:moveTo>
                  <a:lnTo>
                    <a:pt x="5281041" y="0"/>
                  </a:lnTo>
                  <a:lnTo>
                    <a:pt x="5281041" y="3954018"/>
                  </a:lnTo>
                  <a:lnTo>
                    <a:pt x="0" y="3954018"/>
                  </a:lnTo>
                  <a:lnTo>
                    <a:pt x="0" y="0"/>
                  </a:lnTo>
                  <a:close/>
                </a:path>
              </a:pathLst>
            </a:custGeom>
            <a:blipFill>
              <a:blip r:embed="rId10"/>
              <a:stretch>
                <a:fillRect l="-6" r="-6" b="1"/>
              </a:stretch>
            </a:blipFill>
          </p:spPr>
          <p:txBody>
            <a:bodyPr/>
            <a:lstStyle/>
            <a:p>
              <a:endParaRPr lang="en-US"/>
            </a:p>
          </p:txBody>
        </p:sp>
      </p:grpSp>
      <p:sp>
        <p:nvSpPr>
          <p:cNvPr id="14" name="TextBox 14"/>
          <p:cNvSpPr txBox="1"/>
          <p:nvPr/>
        </p:nvSpPr>
        <p:spPr>
          <a:xfrm>
            <a:off x="1504228" y="1522199"/>
            <a:ext cx="8100221" cy="2362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ABOUT TOOLS TECHNOLOGIES</a:t>
            </a:r>
          </a:p>
        </p:txBody>
      </p:sp>
      <p:sp>
        <p:nvSpPr>
          <p:cNvPr id="15" name="TextBox 15"/>
          <p:cNvSpPr txBox="1"/>
          <p:nvPr/>
        </p:nvSpPr>
        <p:spPr>
          <a:xfrm>
            <a:off x="1504228" y="4242247"/>
            <a:ext cx="8100221" cy="4038600"/>
          </a:xfrm>
          <a:prstGeom prst="rect">
            <a:avLst/>
          </a:prstGeom>
        </p:spPr>
        <p:txBody>
          <a:bodyPr lIns="0" tIns="0" rIns="0" bIns="0" rtlCol="0" anchor="t">
            <a:spAutoFit/>
          </a:bodyPr>
          <a:lstStyle/>
          <a:p>
            <a:pPr algn="ctr">
              <a:lnSpc>
                <a:spcPts val="4752"/>
              </a:lnSpc>
            </a:pPr>
            <a:r>
              <a:rPr lang="en-US" sz="3300" b="1">
                <a:solidFill>
                  <a:srgbClr val="FFFFFF"/>
                </a:solidFill>
                <a:latin typeface="Quicksand Bold"/>
                <a:ea typeface="Quicksand Bold"/>
                <a:cs typeface="Quicksand Bold"/>
                <a:sym typeface="Quicksand Bold"/>
              </a:rPr>
              <a:t>Figma is mainly used for prototyping and design how the product looks like. VSCode is where actually the code is written. Codespaces is where the collaboration code is done, for pair programming. Github is where whole code is hosted. Postman is for testing the API endpoints.</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69919" y="2476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0" y="0"/>
            <a:ext cx="4168343" cy="3944294"/>
            <a:chOff x="0" y="0"/>
            <a:chExt cx="5557791" cy="5259059"/>
          </a:xfrm>
        </p:grpSpPr>
        <p:sp>
          <p:nvSpPr>
            <p:cNvPr id="14" name="Freeform 14"/>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5" name="TextBox 15"/>
          <p:cNvSpPr txBox="1"/>
          <p:nvPr/>
        </p:nvSpPr>
        <p:spPr>
          <a:xfrm>
            <a:off x="2151220" y="1606008"/>
            <a:ext cx="13985561"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ALGORITHMS</a:t>
            </a:r>
          </a:p>
        </p:txBody>
      </p:sp>
      <p:sp>
        <p:nvSpPr>
          <p:cNvPr id="16" name="TextBox 16"/>
          <p:cNvSpPr txBox="1"/>
          <p:nvPr/>
        </p:nvSpPr>
        <p:spPr>
          <a:xfrm>
            <a:off x="3300025" y="3174402"/>
            <a:ext cx="11687950" cy="5210175"/>
          </a:xfrm>
          <a:prstGeom prst="rect">
            <a:avLst/>
          </a:prstGeom>
        </p:spPr>
        <p:txBody>
          <a:bodyPr lIns="0" tIns="0" rIns="0" bIns="0" rtlCol="0" anchor="t">
            <a:spAutoFit/>
          </a:bodyPr>
          <a:lstStyle/>
          <a:p>
            <a:pPr algn="just">
              <a:lnSpc>
                <a:spcPts val="3297"/>
              </a:lnSpc>
            </a:pPr>
            <a:r>
              <a:rPr lang="en-US" sz="2290" b="1">
                <a:solidFill>
                  <a:srgbClr val="F4C624"/>
                </a:solidFill>
                <a:latin typeface="Quicksand Bold"/>
                <a:ea typeface="Quicksand Bold"/>
                <a:cs typeface="Quicksand Bold"/>
                <a:sym typeface="Quicksand Bold"/>
              </a:rPr>
              <a:t>Predicting Weather</a:t>
            </a:r>
          </a:p>
          <a:p>
            <a:pPr algn="just">
              <a:lnSpc>
                <a:spcPts val="3297"/>
              </a:lnSpc>
            </a:pPr>
            <a:r>
              <a:rPr lang="en-US" sz="2290" b="1">
                <a:solidFill>
                  <a:srgbClr val="FFFFFF"/>
                </a:solidFill>
                <a:latin typeface="Quicksand Bold"/>
                <a:ea typeface="Quicksand Bold"/>
                <a:cs typeface="Quicksand Bold"/>
                <a:sym typeface="Quicksand Bold"/>
              </a:rPr>
              <a:t>Random forest regressor </a:t>
            </a:r>
          </a:p>
          <a:p>
            <a:pPr marL="523515" lvl="2" indent="-174505" algn="just">
              <a:lnSpc>
                <a:spcPts val="3297"/>
              </a:lnSpc>
              <a:buFont typeface="Arial"/>
              <a:buChar char="⚬"/>
            </a:pPr>
            <a:r>
              <a:rPr lang="en-US" sz="2290">
                <a:solidFill>
                  <a:srgbClr val="FFFFFF"/>
                </a:solidFill>
                <a:latin typeface="Quicksand"/>
                <a:ea typeface="Quicksand"/>
                <a:cs typeface="Quicksand"/>
                <a:sym typeface="Quicksand"/>
              </a:rPr>
              <a:t>Used to predict weather conditions like temperature or humidity by learning patterns from historical weather data through decision trees that capture non-linear relationships.</a:t>
            </a:r>
          </a:p>
          <a:p>
            <a:pPr marL="523515" lvl="2" indent="-174505" algn="just">
              <a:lnSpc>
                <a:spcPts val="3297"/>
              </a:lnSpc>
            </a:pPr>
            <a:r>
              <a:rPr lang="en-US" sz="2290" b="1">
                <a:solidFill>
                  <a:srgbClr val="FFFFFF"/>
                </a:solidFill>
                <a:latin typeface="Quicksand Bold"/>
                <a:ea typeface="Quicksand Bold"/>
                <a:cs typeface="Quicksand Bold"/>
                <a:sym typeface="Quicksand Bold"/>
              </a:rPr>
              <a:t>LSTM</a:t>
            </a:r>
          </a:p>
          <a:p>
            <a:pPr marL="523515" lvl="2" indent="-174505" algn="just">
              <a:lnSpc>
                <a:spcPts val="3297"/>
              </a:lnSpc>
              <a:buFont typeface="Arial"/>
              <a:buChar char="⚬"/>
            </a:pPr>
            <a:r>
              <a:rPr lang="en-US" sz="2290">
                <a:solidFill>
                  <a:srgbClr val="FFFFFF"/>
                </a:solidFill>
                <a:latin typeface="Quicksand"/>
                <a:ea typeface="Quicksand"/>
                <a:cs typeface="Quicksand"/>
                <a:sym typeface="Quicksand"/>
              </a:rPr>
              <a:t>A recurrent neural network used to predict future weather by capturing long-term dependencies and patterns in sequential weather data over time.</a:t>
            </a:r>
          </a:p>
          <a:p>
            <a:pPr marL="523515" lvl="2" indent="-174505" algn="just">
              <a:lnSpc>
                <a:spcPts val="3297"/>
              </a:lnSpc>
            </a:pPr>
            <a:endParaRPr lang="en-US" sz="2290">
              <a:solidFill>
                <a:srgbClr val="FFFFFF"/>
              </a:solidFill>
              <a:latin typeface="Quicksand"/>
              <a:ea typeface="Quicksand"/>
              <a:cs typeface="Quicksand"/>
              <a:sym typeface="Quicksand"/>
            </a:endParaRPr>
          </a:p>
          <a:p>
            <a:pPr marL="523515" lvl="2" indent="-174505" algn="just">
              <a:lnSpc>
                <a:spcPts val="3297"/>
              </a:lnSpc>
            </a:pPr>
            <a:r>
              <a:rPr lang="en-US" sz="2290" b="1">
                <a:solidFill>
                  <a:srgbClr val="F4C624"/>
                </a:solidFill>
                <a:latin typeface="Quicksand Bold"/>
                <a:ea typeface="Quicksand Bold"/>
                <a:cs typeface="Quicksand Bold"/>
                <a:sym typeface="Quicksand Bold"/>
              </a:rPr>
              <a:t>Recommendation</a:t>
            </a:r>
          </a:p>
          <a:p>
            <a:pPr marL="523515" lvl="2" indent="-174505" algn="just">
              <a:lnSpc>
                <a:spcPts val="3297"/>
              </a:lnSpc>
            </a:pPr>
            <a:r>
              <a:rPr lang="en-US" sz="2290" b="1">
                <a:solidFill>
                  <a:srgbClr val="FFFFFF"/>
                </a:solidFill>
                <a:latin typeface="Quicksand Bold"/>
                <a:ea typeface="Quicksand Bold"/>
                <a:cs typeface="Quicksand Bold"/>
                <a:sym typeface="Quicksand Bold"/>
              </a:rPr>
              <a:t>KNN (k-nearest neighbours)</a:t>
            </a:r>
          </a:p>
          <a:p>
            <a:pPr marL="523515" lvl="2" indent="-174505" algn="just">
              <a:lnSpc>
                <a:spcPts val="3297"/>
              </a:lnSpc>
              <a:buFont typeface="Arial"/>
              <a:buChar char="⚬"/>
            </a:pPr>
            <a:r>
              <a:rPr lang="en-US" sz="2290">
                <a:solidFill>
                  <a:srgbClr val="FFFFFF"/>
                </a:solidFill>
                <a:latin typeface="Quicksand"/>
                <a:ea typeface="Quicksand"/>
                <a:cs typeface="Quicksand"/>
                <a:sym typeface="Quicksand"/>
              </a:rPr>
              <a:t>Used to recommend outfits by finding similar users (or outfits) based on user preferences and weather conditions, suggesting clothing choices that worked for users with similar profiles or conditions.</a:t>
            </a:r>
          </a:p>
          <a:p>
            <a:pPr marL="523515" lvl="2" indent="-174505" algn="just">
              <a:lnSpc>
                <a:spcPts val="3297"/>
              </a:lnSpc>
            </a:pPr>
            <a:endParaRPr lang="en-US" sz="2290">
              <a:solidFill>
                <a:srgbClr val="FFFFFF"/>
              </a:solidFill>
              <a:latin typeface="Quicksand"/>
              <a:ea typeface="Quicksand"/>
              <a:cs typeface="Quicksand"/>
              <a:sym typeface="Quicksan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28700" y="6543675"/>
            <a:ext cx="16230600" cy="1034701"/>
            <a:chOff x="0" y="0"/>
            <a:chExt cx="21640800" cy="1379601"/>
          </a:xfrm>
        </p:grpSpPr>
        <p:sp>
          <p:nvSpPr>
            <p:cNvPr id="5" name="Freeform 5"/>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6" name="Freeform 6"/>
          <p:cNvSpPr/>
          <p:nvPr/>
        </p:nvSpPr>
        <p:spPr>
          <a:xfrm>
            <a:off x="1028700" y="3443495"/>
            <a:ext cx="16230600" cy="3390485"/>
          </a:xfrm>
          <a:custGeom>
            <a:avLst/>
            <a:gdLst/>
            <a:ahLst/>
            <a:cxnLst/>
            <a:rect l="l" t="t" r="r" b="b"/>
            <a:pathLst>
              <a:path w="16230600" h="3390485">
                <a:moveTo>
                  <a:pt x="0" y="0"/>
                </a:moveTo>
                <a:lnTo>
                  <a:pt x="16230600" y="0"/>
                </a:lnTo>
                <a:lnTo>
                  <a:pt x="16230600" y="3390485"/>
                </a:lnTo>
                <a:lnTo>
                  <a:pt x="0" y="3390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855491" y="4238625"/>
            <a:ext cx="14577018" cy="157353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DIAGRAMS</a:t>
            </a:r>
          </a:p>
        </p:txBody>
      </p:sp>
      <p:grpSp>
        <p:nvGrpSpPr>
          <p:cNvPr id="8" name="Group 8"/>
          <p:cNvGrpSpPr/>
          <p:nvPr/>
        </p:nvGrpSpPr>
        <p:grpSpPr>
          <a:xfrm>
            <a:off x="16546667" y="6090192"/>
            <a:ext cx="1425267" cy="849815"/>
            <a:chOff x="0" y="0"/>
            <a:chExt cx="1900356" cy="1133087"/>
          </a:xfrm>
        </p:grpSpPr>
        <p:sp>
          <p:nvSpPr>
            <p:cNvPr id="9" name="Freeform 9"/>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0" name="Group 10"/>
          <p:cNvGrpSpPr/>
          <p:nvPr/>
        </p:nvGrpSpPr>
        <p:grpSpPr>
          <a:xfrm>
            <a:off x="781002" y="3095680"/>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2883488" y="-1079152"/>
            <a:ext cx="12476497" cy="12445305"/>
            <a:chOff x="0" y="0"/>
            <a:chExt cx="16635329" cy="16593740"/>
          </a:xfrm>
        </p:grpSpPr>
        <p:sp>
          <p:nvSpPr>
            <p:cNvPr id="13" name="Freeform 1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2015848"/>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0" y="0"/>
            <a:ext cx="4168343" cy="3944294"/>
            <a:chOff x="0" y="0"/>
            <a:chExt cx="5557791" cy="5259059"/>
          </a:xfrm>
        </p:grpSpPr>
        <p:sp>
          <p:nvSpPr>
            <p:cNvPr id="14" name="Freeform 14"/>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5" name="Freeform 15"/>
          <p:cNvSpPr/>
          <p:nvPr/>
        </p:nvSpPr>
        <p:spPr>
          <a:xfrm>
            <a:off x="4507459" y="2116502"/>
            <a:ext cx="10043522" cy="6721384"/>
          </a:xfrm>
          <a:custGeom>
            <a:avLst/>
            <a:gdLst/>
            <a:ahLst/>
            <a:cxnLst/>
            <a:rect l="l" t="t" r="r" b="b"/>
            <a:pathLst>
              <a:path w="10043522" h="6721384">
                <a:moveTo>
                  <a:pt x="0" y="0"/>
                </a:moveTo>
                <a:lnTo>
                  <a:pt x="10043522" y="0"/>
                </a:lnTo>
                <a:lnTo>
                  <a:pt x="10043522" y="6721384"/>
                </a:lnTo>
                <a:lnTo>
                  <a:pt x="0" y="6721384"/>
                </a:lnTo>
                <a:lnTo>
                  <a:pt x="0" y="0"/>
                </a:lnTo>
                <a:close/>
              </a:path>
            </a:pathLst>
          </a:custGeom>
          <a:blipFill>
            <a:blip r:embed="rId9"/>
            <a:stretch>
              <a:fillRect b="-302"/>
            </a:stretch>
          </a:blipFill>
        </p:spPr>
        <p:txBody>
          <a:bodyPr/>
          <a:lstStyle/>
          <a:p>
            <a:endParaRPr lang="en-US"/>
          </a:p>
        </p:txBody>
      </p:sp>
      <p:sp>
        <p:nvSpPr>
          <p:cNvPr id="16" name="TextBox 16"/>
          <p:cNvSpPr txBox="1"/>
          <p:nvPr/>
        </p:nvSpPr>
        <p:spPr>
          <a:xfrm>
            <a:off x="2841425" y="1071508"/>
            <a:ext cx="12605150" cy="687998"/>
          </a:xfrm>
          <a:prstGeom prst="rect">
            <a:avLst/>
          </a:prstGeom>
        </p:spPr>
        <p:txBody>
          <a:bodyPr lIns="0" tIns="0" rIns="0" bIns="0" rtlCol="0" anchor="t">
            <a:spAutoFit/>
          </a:bodyPr>
          <a:lstStyle/>
          <a:p>
            <a:pPr algn="ctr">
              <a:lnSpc>
                <a:spcPts val="5653"/>
              </a:lnSpc>
            </a:pPr>
            <a:r>
              <a:rPr lang="en-US" sz="4038" b="1">
                <a:solidFill>
                  <a:srgbClr val="FFFFFF"/>
                </a:solidFill>
                <a:latin typeface="Canva Sans Bold"/>
                <a:ea typeface="Canva Sans Bold"/>
                <a:cs typeface="Canva Sans Bold"/>
                <a:sym typeface="Canva Sans Bold"/>
              </a:rPr>
              <a:t>State Diagram</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69919" y="-571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898532" y="-1792217"/>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0" y="0"/>
            <a:ext cx="4168343" cy="3944294"/>
            <a:chOff x="0" y="0"/>
            <a:chExt cx="5557791" cy="5259059"/>
          </a:xfrm>
        </p:grpSpPr>
        <p:sp>
          <p:nvSpPr>
            <p:cNvPr id="14" name="Freeform 14"/>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5" name="Freeform 15"/>
          <p:cNvSpPr/>
          <p:nvPr/>
        </p:nvSpPr>
        <p:spPr>
          <a:xfrm>
            <a:off x="5686257" y="2480190"/>
            <a:ext cx="6915486" cy="6206649"/>
          </a:xfrm>
          <a:custGeom>
            <a:avLst/>
            <a:gdLst/>
            <a:ahLst/>
            <a:cxnLst/>
            <a:rect l="l" t="t" r="r" b="b"/>
            <a:pathLst>
              <a:path w="6915486" h="6206649">
                <a:moveTo>
                  <a:pt x="0" y="0"/>
                </a:moveTo>
                <a:lnTo>
                  <a:pt x="6915486" y="0"/>
                </a:lnTo>
                <a:lnTo>
                  <a:pt x="6915486" y="6206649"/>
                </a:lnTo>
                <a:lnTo>
                  <a:pt x="0" y="6206649"/>
                </a:lnTo>
                <a:lnTo>
                  <a:pt x="0" y="0"/>
                </a:lnTo>
                <a:close/>
              </a:path>
            </a:pathLst>
          </a:custGeom>
          <a:blipFill>
            <a:blip r:embed="rId9"/>
            <a:stretch>
              <a:fillRect/>
            </a:stretch>
          </a:blipFill>
        </p:spPr>
        <p:txBody>
          <a:bodyPr/>
          <a:lstStyle/>
          <a:p>
            <a:endParaRPr lang="en-US"/>
          </a:p>
        </p:txBody>
      </p:sp>
      <p:sp>
        <p:nvSpPr>
          <p:cNvPr id="16" name="TextBox 16"/>
          <p:cNvSpPr txBox="1"/>
          <p:nvPr/>
        </p:nvSpPr>
        <p:spPr>
          <a:xfrm>
            <a:off x="2841425" y="1284149"/>
            <a:ext cx="12605150" cy="687998"/>
          </a:xfrm>
          <a:prstGeom prst="rect">
            <a:avLst/>
          </a:prstGeom>
        </p:spPr>
        <p:txBody>
          <a:bodyPr lIns="0" tIns="0" rIns="0" bIns="0" rtlCol="0" anchor="t">
            <a:spAutoFit/>
          </a:bodyPr>
          <a:lstStyle/>
          <a:p>
            <a:pPr algn="ctr">
              <a:lnSpc>
                <a:spcPts val="5653"/>
              </a:lnSpc>
            </a:pPr>
            <a:r>
              <a:rPr lang="en-US" sz="4038" b="1">
                <a:solidFill>
                  <a:srgbClr val="FFFFFF"/>
                </a:solidFill>
                <a:latin typeface="Canva Sans Bold"/>
                <a:ea typeface="Canva Sans Bold"/>
                <a:cs typeface="Canva Sans Bold"/>
                <a:sym typeface="Canva Sans Bold"/>
              </a:rPr>
              <a:t>Context diagram</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69919" y="-571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898532" y="-1792217"/>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0" y="0"/>
            <a:ext cx="4168343" cy="3944294"/>
            <a:chOff x="0" y="0"/>
            <a:chExt cx="5557791" cy="5259059"/>
          </a:xfrm>
        </p:grpSpPr>
        <p:sp>
          <p:nvSpPr>
            <p:cNvPr id="14" name="Freeform 14"/>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5" name="Freeform 15"/>
          <p:cNvSpPr/>
          <p:nvPr/>
        </p:nvSpPr>
        <p:spPr>
          <a:xfrm>
            <a:off x="5836121" y="2429926"/>
            <a:ext cx="6615758" cy="6284970"/>
          </a:xfrm>
          <a:custGeom>
            <a:avLst/>
            <a:gdLst/>
            <a:ahLst/>
            <a:cxnLst/>
            <a:rect l="l" t="t" r="r" b="b"/>
            <a:pathLst>
              <a:path w="6615758" h="6284970">
                <a:moveTo>
                  <a:pt x="0" y="0"/>
                </a:moveTo>
                <a:lnTo>
                  <a:pt x="6615758" y="0"/>
                </a:lnTo>
                <a:lnTo>
                  <a:pt x="6615758" y="6284970"/>
                </a:lnTo>
                <a:lnTo>
                  <a:pt x="0" y="6284970"/>
                </a:lnTo>
                <a:lnTo>
                  <a:pt x="0" y="0"/>
                </a:lnTo>
                <a:close/>
              </a:path>
            </a:pathLst>
          </a:custGeom>
          <a:blipFill>
            <a:blip r:embed="rId9"/>
            <a:stretch>
              <a:fillRect/>
            </a:stretch>
          </a:blipFill>
        </p:spPr>
        <p:txBody>
          <a:bodyPr/>
          <a:lstStyle/>
          <a:p>
            <a:endParaRPr lang="en-US"/>
          </a:p>
        </p:txBody>
      </p:sp>
      <p:sp>
        <p:nvSpPr>
          <p:cNvPr id="16" name="TextBox 16"/>
          <p:cNvSpPr txBox="1"/>
          <p:nvPr/>
        </p:nvSpPr>
        <p:spPr>
          <a:xfrm>
            <a:off x="2841425" y="1284149"/>
            <a:ext cx="12605150" cy="687998"/>
          </a:xfrm>
          <a:prstGeom prst="rect">
            <a:avLst/>
          </a:prstGeom>
        </p:spPr>
        <p:txBody>
          <a:bodyPr lIns="0" tIns="0" rIns="0" bIns="0" rtlCol="0" anchor="t">
            <a:spAutoFit/>
          </a:bodyPr>
          <a:lstStyle/>
          <a:p>
            <a:pPr algn="ctr">
              <a:lnSpc>
                <a:spcPts val="5653"/>
              </a:lnSpc>
            </a:pPr>
            <a:r>
              <a:rPr lang="en-US" sz="4038" b="1">
                <a:solidFill>
                  <a:srgbClr val="FFFFFF"/>
                </a:solidFill>
                <a:latin typeface="Canva Sans Bold"/>
                <a:ea typeface="Canva Sans Bold"/>
                <a:cs typeface="Canva Sans Bold"/>
                <a:sym typeface="Canva Sans Bold"/>
              </a:rPr>
              <a:t>Class diagram</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5146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880977" y="-1008206"/>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0" y="0"/>
            <a:ext cx="4168343" cy="3944294"/>
            <a:chOff x="0" y="0"/>
            <a:chExt cx="5557791" cy="5259059"/>
          </a:xfrm>
        </p:grpSpPr>
        <p:sp>
          <p:nvSpPr>
            <p:cNvPr id="14" name="Freeform 14"/>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5" name="Freeform 15"/>
          <p:cNvSpPr/>
          <p:nvPr/>
        </p:nvSpPr>
        <p:spPr>
          <a:xfrm>
            <a:off x="6350933" y="2457638"/>
            <a:ext cx="5586135" cy="6251752"/>
          </a:xfrm>
          <a:custGeom>
            <a:avLst/>
            <a:gdLst/>
            <a:ahLst/>
            <a:cxnLst/>
            <a:rect l="l" t="t" r="r" b="b"/>
            <a:pathLst>
              <a:path w="5586135" h="6251752">
                <a:moveTo>
                  <a:pt x="0" y="0"/>
                </a:moveTo>
                <a:lnTo>
                  <a:pt x="5586134" y="0"/>
                </a:lnTo>
                <a:lnTo>
                  <a:pt x="5586134" y="6251753"/>
                </a:lnTo>
                <a:lnTo>
                  <a:pt x="0" y="6251753"/>
                </a:lnTo>
                <a:lnTo>
                  <a:pt x="0" y="0"/>
                </a:lnTo>
                <a:close/>
              </a:path>
            </a:pathLst>
          </a:custGeom>
          <a:blipFill>
            <a:blip r:embed="rId9"/>
            <a:stretch>
              <a:fillRect/>
            </a:stretch>
          </a:blipFill>
        </p:spPr>
        <p:txBody>
          <a:bodyPr/>
          <a:lstStyle/>
          <a:p>
            <a:endParaRPr lang="en-US"/>
          </a:p>
        </p:txBody>
      </p:sp>
      <p:sp>
        <p:nvSpPr>
          <p:cNvPr id="16" name="TextBox 16"/>
          <p:cNvSpPr txBox="1"/>
          <p:nvPr/>
        </p:nvSpPr>
        <p:spPr>
          <a:xfrm>
            <a:off x="2841425" y="1284149"/>
            <a:ext cx="12605150" cy="687998"/>
          </a:xfrm>
          <a:prstGeom prst="rect">
            <a:avLst/>
          </a:prstGeom>
        </p:spPr>
        <p:txBody>
          <a:bodyPr lIns="0" tIns="0" rIns="0" bIns="0" rtlCol="0" anchor="t">
            <a:spAutoFit/>
          </a:bodyPr>
          <a:lstStyle/>
          <a:p>
            <a:pPr algn="ctr">
              <a:lnSpc>
                <a:spcPts val="5653"/>
              </a:lnSpc>
            </a:pPr>
            <a:r>
              <a:rPr lang="en-US" sz="4038" b="1">
                <a:solidFill>
                  <a:srgbClr val="FFFFFF"/>
                </a:solidFill>
                <a:latin typeface="Canva Sans Bold"/>
                <a:ea typeface="Canva Sans Bold"/>
                <a:cs typeface="Canva Sans Bold"/>
                <a:sym typeface="Canva Sans Bold"/>
              </a:rPr>
              <a:t>Architecture diagram</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71368E99-A465-A3D4-7AA2-F66710CCC5E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642366-ECD7-98FB-7B9F-41A09A5CD289}"/>
              </a:ext>
            </a:extLst>
          </p:cNvPr>
          <p:cNvGrpSpPr/>
          <p:nvPr/>
        </p:nvGrpSpPr>
        <p:grpSpPr>
          <a:xfrm>
            <a:off x="-2514600" y="190500"/>
            <a:ext cx="12476497" cy="12445305"/>
            <a:chOff x="0" y="0"/>
            <a:chExt cx="16635329" cy="16593740"/>
          </a:xfrm>
        </p:grpSpPr>
        <p:sp>
          <p:nvSpPr>
            <p:cNvPr id="3" name="Freeform 3">
              <a:extLst>
                <a:ext uri="{FF2B5EF4-FFF2-40B4-BE49-F238E27FC236}">
                  <a16:creationId xmlns:a16="http://schemas.microsoft.com/office/drawing/2014/main" id="{0B02947E-1251-43E7-FCFF-610D8B5BB7A4}"/>
                </a:ext>
              </a:extLst>
            </p:cNvPr>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a:extLst>
              <a:ext uri="{FF2B5EF4-FFF2-40B4-BE49-F238E27FC236}">
                <a16:creationId xmlns:a16="http://schemas.microsoft.com/office/drawing/2014/main" id="{200BFACD-FACF-FB9B-35C2-6CAECFCA3A02}"/>
              </a:ext>
            </a:extLst>
          </p:cNvPr>
          <p:cNvGrpSpPr/>
          <p:nvPr/>
        </p:nvGrpSpPr>
        <p:grpSpPr>
          <a:xfrm>
            <a:off x="9880977" y="-1008206"/>
            <a:ext cx="12476497" cy="12445305"/>
            <a:chOff x="0" y="0"/>
            <a:chExt cx="16635329" cy="16593740"/>
          </a:xfrm>
        </p:grpSpPr>
        <p:sp>
          <p:nvSpPr>
            <p:cNvPr id="5" name="Freeform 5">
              <a:extLst>
                <a:ext uri="{FF2B5EF4-FFF2-40B4-BE49-F238E27FC236}">
                  <a16:creationId xmlns:a16="http://schemas.microsoft.com/office/drawing/2014/main" id="{E539D5CA-D067-9345-E24F-D025960E67AF}"/>
                </a:ext>
              </a:extLst>
            </p:cNvPr>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a:extLst>
              <a:ext uri="{FF2B5EF4-FFF2-40B4-BE49-F238E27FC236}">
                <a16:creationId xmlns:a16="http://schemas.microsoft.com/office/drawing/2014/main" id="{607AC8E0-6E05-90F0-2FEF-3123F431F337}"/>
              </a:ext>
            </a:extLst>
          </p:cNvPr>
          <p:cNvGrpSpPr/>
          <p:nvPr/>
        </p:nvGrpSpPr>
        <p:grpSpPr>
          <a:xfrm>
            <a:off x="1028700" y="9194882"/>
            <a:ext cx="16230600" cy="1034701"/>
            <a:chOff x="0" y="0"/>
            <a:chExt cx="21640800" cy="1379601"/>
          </a:xfrm>
        </p:grpSpPr>
        <p:sp>
          <p:nvSpPr>
            <p:cNvPr id="7" name="Freeform 7">
              <a:extLst>
                <a:ext uri="{FF2B5EF4-FFF2-40B4-BE49-F238E27FC236}">
                  <a16:creationId xmlns:a16="http://schemas.microsoft.com/office/drawing/2014/main" id="{11CE2A2A-1CF7-7943-F364-22860D72ADA3}"/>
                </a:ext>
              </a:extLst>
            </p:cNvPr>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a:extLst>
              <a:ext uri="{FF2B5EF4-FFF2-40B4-BE49-F238E27FC236}">
                <a16:creationId xmlns:a16="http://schemas.microsoft.com/office/drawing/2014/main" id="{5CFA0C1B-3C8F-615D-F4FA-0BCACEC198FD}"/>
              </a:ext>
            </a:extLst>
          </p:cNvPr>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A8F68A28-971F-30DA-934A-01A9F63A9039}"/>
              </a:ext>
            </a:extLst>
          </p:cNvPr>
          <p:cNvGrpSpPr/>
          <p:nvPr/>
        </p:nvGrpSpPr>
        <p:grpSpPr>
          <a:xfrm>
            <a:off x="316067" y="8714896"/>
            <a:ext cx="1425267" cy="849815"/>
            <a:chOff x="0" y="0"/>
            <a:chExt cx="1900356" cy="1133087"/>
          </a:xfrm>
        </p:grpSpPr>
        <p:sp>
          <p:nvSpPr>
            <p:cNvPr id="10" name="Freeform 10">
              <a:extLst>
                <a:ext uri="{FF2B5EF4-FFF2-40B4-BE49-F238E27FC236}">
                  <a16:creationId xmlns:a16="http://schemas.microsoft.com/office/drawing/2014/main" id="{9CF06F95-392D-42E5-03AA-2AE86A0DF158}"/>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a:extLst>
              <a:ext uri="{FF2B5EF4-FFF2-40B4-BE49-F238E27FC236}">
                <a16:creationId xmlns:a16="http://schemas.microsoft.com/office/drawing/2014/main" id="{6EA260F8-1230-E091-0976-3BCDB6759560}"/>
              </a:ext>
            </a:extLst>
          </p:cNvPr>
          <p:cNvGrpSpPr/>
          <p:nvPr/>
        </p:nvGrpSpPr>
        <p:grpSpPr>
          <a:xfrm>
            <a:off x="16426030" y="603792"/>
            <a:ext cx="1425267" cy="849815"/>
            <a:chOff x="0" y="0"/>
            <a:chExt cx="1900356" cy="1133087"/>
          </a:xfrm>
        </p:grpSpPr>
        <p:sp>
          <p:nvSpPr>
            <p:cNvPr id="12" name="Freeform 12">
              <a:extLst>
                <a:ext uri="{FF2B5EF4-FFF2-40B4-BE49-F238E27FC236}">
                  <a16:creationId xmlns:a16="http://schemas.microsoft.com/office/drawing/2014/main" id="{A754E71E-727F-5E48-E758-911371A2C1FC}"/>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a:extLst>
              <a:ext uri="{FF2B5EF4-FFF2-40B4-BE49-F238E27FC236}">
                <a16:creationId xmlns:a16="http://schemas.microsoft.com/office/drawing/2014/main" id="{38092C6B-83E4-485F-345D-3225000372FF}"/>
              </a:ext>
            </a:extLst>
          </p:cNvPr>
          <p:cNvGrpSpPr/>
          <p:nvPr/>
        </p:nvGrpSpPr>
        <p:grpSpPr>
          <a:xfrm>
            <a:off x="0" y="0"/>
            <a:ext cx="4168343" cy="3944294"/>
            <a:chOff x="0" y="0"/>
            <a:chExt cx="5557791" cy="5259059"/>
          </a:xfrm>
        </p:grpSpPr>
        <p:sp>
          <p:nvSpPr>
            <p:cNvPr id="14" name="Freeform 14">
              <a:extLst>
                <a:ext uri="{FF2B5EF4-FFF2-40B4-BE49-F238E27FC236}">
                  <a16:creationId xmlns:a16="http://schemas.microsoft.com/office/drawing/2014/main" id="{B7C7B812-460A-455B-F2F6-0045B32E5E29}"/>
                </a:ext>
              </a:extLst>
            </p:cNvPr>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6" name="TextBox 16">
            <a:extLst>
              <a:ext uri="{FF2B5EF4-FFF2-40B4-BE49-F238E27FC236}">
                <a16:creationId xmlns:a16="http://schemas.microsoft.com/office/drawing/2014/main" id="{B2E0F2E3-F7A1-2DDB-E2C5-B22477635E77}"/>
              </a:ext>
            </a:extLst>
          </p:cNvPr>
          <p:cNvSpPr txBox="1"/>
          <p:nvPr/>
        </p:nvSpPr>
        <p:spPr>
          <a:xfrm>
            <a:off x="2841425" y="1284149"/>
            <a:ext cx="12605150" cy="687998"/>
          </a:xfrm>
          <a:prstGeom prst="rect">
            <a:avLst/>
          </a:prstGeom>
        </p:spPr>
        <p:txBody>
          <a:bodyPr lIns="0" tIns="0" rIns="0" bIns="0" rtlCol="0" anchor="t">
            <a:spAutoFit/>
          </a:bodyPr>
          <a:lstStyle/>
          <a:p>
            <a:pPr algn="ctr">
              <a:lnSpc>
                <a:spcPts val="5653"/>
              </a:lnSpc>
            </a:pPr>
            <a:r>
              <a:rPr lang="en-US" sz="4038" b="1" dirty="0">
                <a:solidFill>
                  <a:srgbClr val="FFFFFF"/>
                </a:solidFill>
                <a:latin typeface="Canva Sans Bold"/>
                <a:ea typeface="Canva Sans Bold"/>
                <a:cs typeface="Canva Sans Bold"/>
                <a:sym typeface="Canva Sans Bold"/>
              </a:rPr>
              <a:t>Sequence diagram</a:t>
            </a:r>
          </a:p>
        </p:txBody>
      </p:sp>
      <p:pic>
        <p:nvPicPr>
          <p:cNvPr id="18" name="Picture 17" descr="A diagram of a company&#10;&#10;Description automatically generated">
            <a:extLst>
              <a:ext uri="{FF2B5EF4-FFF2-40B4-BE49-F238E27FC236}">
                <a16:creationId xmlns:a16="http://schemas.microsoft.com/office/drawing/2014/main" id="{1FE66A10-DFBD-AF4B-B5AA-2D4746BC11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1179" y="2234080"/>
            <a:ext cx="9025641" cy="6480816"/>
          </a:xfrm>
          <a:prstGeom prst="rect">
            <a:avLst/>
          </a:prstGeom>
        </p:spPr>
      </p:pic>
    </p:spTree>
    <p:extLst>
      <p:ext uri="{BB962C8B-B14F-4D97-AF65-F5344CB8AC3E}">
        <p14:creationId xmlns:p14="http://schemas.microsoft.com/office/powerpoint/2010/main" val="6916584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C4AA010D-3272-C5FC-A9E8-34C02101BE4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A53C14-8F50-8BDF-276B-3907195273C8}"/>
              </a:ext>
            </a:extLst>
          </p:cNvPr>
          <p:cNvGrpSpPr/>
          <p:nvPr/>
        </p:nvGrpSpPr>
        <p:grpSpPr>
          <a:xfrm>
            <a:off x="-2514600" y="190500"/>
            <a:ext cx="12476497" cy="12445305"/>
            <a:chOff x="0" y="0"/>
            <a:chExt cx="16635329" cy="16593740"/>
          </a:xfrm>
        </p:grpSpPr>
        <p:sp>
          <p:nvSpPr>
            <p:cNvPr id="3" name="Freeform 3">
              <a:extLst>
                <a:ext uri="{FF2B5EF4-FFF2-40B4-BE49-F238E27FC236}">
                  <a16:creationId xmlns:a16="http://schemas.microsoft.com/office/drawing/2014/main" id="{361B3BAB-D91C-725D-C43F-EA0A80DFD128}"/>
                </a:ext>
              </a:extLst>
            </p:cNvPr>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a:extLst>
              <a:ext uri="{FF2B5EF4-FFF2-40B4-BE49-F238E27FC236}">
                <a16:creationId xmlns:a16="http://schemas.microsoft.com/office/drawing/2014/main" id="{7F73C53D-EFAB-00DA-3469-AD71601B7783}"/>
              </a:ext>
            </a:extLst>
          </p:cNvPr>
          <p:cNvGrpSpPr/>
          <p:nvPr/>
        </p:nvGrpSpPr>
        <p:grpSpPr>
          <a:xfrm>
            <a:off x="9880977" y="-1008206"/>
            <a:ext cx="12476497" cy="12445305"/>
            <a:chOff x="0" y="0"/>
            <a:chExt cx="16635329" cy="16593740"/>
          </a:xfrm>
        </p:grpSpPr>
        <p:sp>
          <p:nvSpPr>
            <p:cNvPr id="5" name="Freeform 5">
              <a:extLst>
                <a:ext uri="{FF2B5EF4-FFF2-40B4-BE49-F238E27FC236}">
                  <a16:creationId xmlns:a16="http://schemas.microsoft.com/office/drawing/2014/main" id="{847147BD-B6A6-8CFD-5DE8-3CAEEAB253A0}"/>
                </a:ext>
              </a:extLst>
            </p:cNvPr>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a:extLst>
              <a:ext uri="{FF2B5EF4-FFF2-40B4-BE49-F238E27FC236}">
                <a16:creationId xmlns:a16="http://schemas.microsoft.com/office/drawing/2014/main" id="{58A22FDE-9AE1-3CA5-B2F6-49F2082EEBF1}"/>
              </a:ext>
            </a:extLst>
          </p:cNvPr>
          <p:cNvGrpSpPr/>
          <p:nvPr/>
        </p:nvGrpSpPr>
        <p:grpSpPr>
          <a:xfrm>
            <a:off x="1028700" y="9194882"/>
            <a:ext cx="16230600" cy="1034701"/>
            <a:chOff x="0" y="0"/>
            <a:chExt cx="21640800" cy="1379601"/>
          </a:xfrm>
        </p:grpSpPr>
        <p:sp>
          <p:nvSpPr>
            <p:cNvPr id="7" name="Freeform 7">
              <a:extLst>
                <a:ext uri="{FF2B5EF4-FFF2-40B4-BE49-F238E27FC236}">
                  <a16:creationId xmlns:a16="http://schemas.microsoft.com/office/drawing/2014/main" id="{F70F1C3F-7366-E524-4177-97ED7BE5C474}"/>
                </a:ext>
              </a:extLst>
            </p:cNvPr>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a:extLst>
              <a:ext uri="{FF2B5EF4-FFF2-40B4-BE49-F238E27FC236}">
                <a16:creationId xmlns:a16="http://schemas.microsoft.com/office/drawing/2014/main" id="{94F0E7D8-AA5B-948E-2566-FD23CDC18D2E}"/>
              </a:ext>
            </a:extLst>
          </p:cNvPr>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325CE11-31C1-4619-1B0B-95BD4BF0D573}"/>
              </a:ext>
            </a:extLst>
          </p:cNvPr>
          <p:cNvGrpSpPr/>
          <p:nvPr/>
        </p:nvGrpSpPr>
        <p:grpSpPr>
          <a:xfrm>
            <a:off x="316067" y="8714896"/>
            <a:ext cx="1425267" cy="849815"/>
            <a:chOff x="0" y="0"/>
            <a:chExt cx="1900356" cy="1133087"/>
          </a:xfrm>
        </p:grpSpPr>
        <p:sp>
          <p:nvSpPr>
            <p:cNvPr id="10" name="Freeform 10">
              <a:extLst>
                <a:ext uri="{FF2B5EF4-FFF2-40B4-BE49-F238E27FC236}">
                  <a16:creationId xmlns:a16="http://schemas.microsoft.com/office/drawing/2014/main" id="{8C67F080-C3D3-3742-E6C6-35240B6A06E5}"/>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a:extLst>
              <a:ext uri="{FF2B5EF4-FFF2-40B4-BE49-F238E27FC236}">
                <a16:creationId xmlns:a16="http://schemas.microsoft.com/office/drawing/2014/main" id="{0E57DE1C-72F9-BEE4-3A75-F9097C29967F}"/>
              </a:ext>
            </a:extLst>
          </p:cNvPr>
          <p:cNvGrpSpPr/>
          <p:nvPr/>
        </p:nvGrpSpPr>
        <p:grpSpPr>
          <a:xfrm>
            <a:off x="16426030" y="603792"/>
            <a:ext cx="1425267" cy="849815"/>
            <a:chOff x="0" y="0"/>
            <a:chExt cx="1900356" cy="1133087"/>
          </a:xfrm>
        </p:grpSpPr>
        <p:sp>
          <p:nvSpPr>
            <p:cNvPr id="12" name="Freeform 12">
              <a:extLst>
                <a:ext uri="{FF2B5EF4-FFF2-40B4-BE49-F238E27FC236}">
                  <a16:creationId xmlns:a16="http://schemas.microsoft.com/office/drawing/2014/main" id="{0DDF40AA-3550-3D67-CE76-A17205A1F6CB}"/>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a:extLst>
              <a:ext uri="{FF2B5EF4-FFF2-40B4-BE49-F238E27FC236}">
                <a16:creationId xmlns:a16="http://schemas.microsoft.com/office/drawing/2014/main" id="{F0F9C884-83A9-17F2-A16F-08AE3420DC7A}"/>
              </a:ext>
            </a:extLst>
          </p:cNvPr>
          <p:cNvGrpSpPr/>
          <p:nvPr/>
        </p:nvGrpSpPr>
        <p:grpSpPr>
          <a:xfrm>
            <a:off x="0" y="0"/>
            <a:ext cx="4168343" cy="3944294"/>
            <a:chOff x="0" y="0"/>
            <a:chExt cx="5557791" cy="5259059"/>
          </a:xfrm>
        </p:grpSpPr>
        <p:sp>
          <p:nvSpPr>
            <p:cNvPr id="14" name="Freeform 14">
              <a:extLst>
                <a:ext uri="{FF2B5EF4-FFF2-40B4-BE49-F238E27FC236}">
                  <a16:creationId xmlns:a16="http://schemas.microsoft.com/office/drawing/2014/main" id="{25920ECB-509A-84A4-DC9E-5B5B699B9D03}"/>
                </a:ext>
              </a:extLst>
            </p:cNvPr>
            <p:cNvSpPr/>
            <p:nvPr/>
          </p:nvSpPr>
          <p:spPr>
            <a:xfrm>
              <a:off x="0" y="0"/>
              <a:ext cx="5557774" cy="5259070"/>
            </a:xfrm>
            <a:custGeom>
              <a:avLst/>
              <a:gdLst/>
              <a:ahLst/>
              <a:cxnLst/>
              <a:rect l="l" t="t" r="r" b="b"/>
              <a:pathLst>
                <a:path w="5557774" h="5259070">
                  <a:moveTo>
                    <a:pt x="0" y="0"/>
                  </a:moveTo>
                  <a:lnTo>
                    <a:pt x="5557774" y="0"/>
                  </a:lnTo>
                  <a:lnTo>
                    <a:pt x="5557774" y="5259070"/>
                  </a:lnTo>
                  <a:lnTo>
                    <a:pt x="0" y="5259070"/>
                  </a:lnTo>
                  <a:lnTo>
                    <a:pt x="0" y="0"/>
                  </a:lnTo>
                  <a:close/>
                </a:path>
              </a:pathLst>
            </a:custGeom>
            <a:blipFill>
              <a:blip r:embed="rId8"/>
              <a:stretch>
                <a:fillRect l="-25" r="-25"/>
              </a:stretch>
            </a:blipFill>
          </p:spPr>
          <p:txBody>
            <a:bodyPr/>
            <a:lstStyle/>
            <a:p>
              <a:endParaRPr lang="en-US"/>
            </a:p>
          </p:txBody>
        </p:sp>
      </p:grpSp>
      <p:sp>
        <p:nvSpPr>
          <p:cNvPr id="16" name="TextBox 16">
            <a:extLst>
              <a:ext uri="{FF2B5EF4-FFF2-40B4-BE49-F238E27FC236}">
                <a16:creationId xmlns:a16="http://schemas.microsoft.com/office/drawing/2014/main" id="{207701EA-39C6-07DA-44CB-E36C6EE036FB}"/>
              </a:ext>
            </a:extLst>
          </p:cNvPr>
          <p:cNvSpPr txBox="1"/>
          <p:nvPr/>
        </p:nvSpPr>
        <p:spPr>
          <a:xfrm>
            <a:off x="2841425" y="1284149"/>
            <a:ext cx="12605150" cy="687998"/>
          </a:xfrm>
          <a:prstGeom prst="rect">
            <a:avLst/>
          </a:prstGeom>
        </p:spPr>
        <p:txBody>
          <a:bodyPr lIns="0" tIns="0" rIns="0" bIns="0" rtlCol="0" anchor="t">
            <a:spAutoFit/>
          </a:bodyPr>
          <a:lstStyle/>
          <a:p>
            <a:pPr algn="ctr">
              <a:lnSpc>
                <a:spcPts val="5653"/>
              </a:lnSpc>
            </a:pPr>
            <a:r>
              <a:rPr lang="en-US" sz="4038" b="1" dirty="0">
                <a:solidFill>
                  <a:srgbClr val="FFFFFF"/>
                </a:solidFill>
                <a:latin typeface="Canva Sans Bold"/>
                <a:ea typeface="Canva Sans Bold"/>
                <a:cs typeface="Canva Sans Bold"/>
                <a:sym typeface="Canva Sans Bold"/>
              </a:rPr>
              <a:t>ER diagram</a:t>
            </a:r>
          </a:p>
        </p:txBody>
      </p:sp>
      <p:pic>
        <p:nvPicPr>
          <p:cNvPr id="17" name="Picture 16" descr="A diagram of a company&#10;&#10;Description automatically generated">
            <a:extLst>
              <a:ext uri="{FF2B5EF4-FFF2-40B4-BE49-F238E27FC236}">
                <a16:creationId xmlns:a16="http://schemas.microsoft.com/office/drawing/2014/main" id="{86676C9D-4AB4-17A6-478B-1DD2111AD2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75300" y="2252394"/>
            <a:ext cx="7137400" cy="6384265"/>
          </a:xfrm>
          <a:prstGeom prst="rect">
            <a:avLst/>
          </a:prstGeom>
        </p:spPr>
      </p:pic>
    </p:spTree>
    <p:extLst>
      <p:ext uri="{BB962C8B-B14F-4D97-AF65-F5344CB8AC3E}">
        <p14:creationId xmlns:p14="http://schemas.microsoft.com/office/powerpoint/2010/main" val="4633794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61504" y="9500761"/>
            <a:ext cx="17164992" cy="1123460"/>
            <a:chOff x="0" y="0"/>
            <a:chExt cx="22886656" cy="1497947"/>
          </a:xfrm>
        </p:grpSpPr>
        <p:sp>
          <p:nvSpPr>
            <p:cNvPr id="7" name="Freeform 7"/>
            <p:cNvSpPr/>
            <p:nvPr/>
          </p:nvSpPr>
          <p:spPr>
            <a:xfrm>
              <a:off x="0" y="0"/>
              <a:ext cx="22886670" cy="1497965"/>
            </a:xfrm>
            <a:custGeom>
              <a:avLst/>
              <a:gdLst/>
              <a:ahLst/>
              <a:cxnLst/>
              <a:rect l="l" t="t" r="r" b="b"/>
              <a:pathLst>
                <a:path w="22886670" h="1497965">
                  <a:moveTo>
                    <a:pt x="0" y="0"/>
                  </a:moveTo>
                  <a:lnTo>
                    <a:pt x="22886670" y="0"/>
                  </a:lnTo>
                  <a:lnTo>
                    <a:pt x="22886670" y="1497965"/>
                  </a:lnTo>
                  <a:lnTo>
                    <a:pt x="0" y="1497965"/>
                  </a:lnTo>
                  <a:lnTo>
                    <a:pt x="0" y="0"/>
                  </a:lnTo>
                  <a:close/>
                </a:path>
              </a:pathLst>
            </a:custGeom>
            <a:blipFill>
              <a:blip r:embed="rId4"/>
              <a:stretch>
                <a:fillRect l="-1630" r="-1630" b="1"/>
              </a:stretch>
            </a:blipFill>
          </p:spPr>
          <p:txBody>
            <a:bodyPr/>
            <a:lstStyle/>
            <a:p>
              <a:endParaRPr lang="en-US"/>
            </a:p>
          </p:txBody>
        </p:sp>
      </p:grpSp>
      <p:sp>
        <p:nvSpPr>
          <p:cNvPr id="8" name="Freeform 8"/>
          <p:cNvSpPr/>
          <p:nvPr/>
        </p:nvSpPr>
        <p:spPr>
          <a:xfrm>
            <a:off x="561504" y="416360"/>
            <a:ext cx="17164992" cy="9084401"/>
          </a:xfrm>
          <a:custGeom>
            <a:avLst/>
            <a:gdLst/>
            <a:ahLst/>
            <a:cxnLst/>
            <a:rect l="l" t="t" r="r" b="b"/>
            <a:pathLst>
              <a:path w="17164992" h="9084401">
                <a:moveTo>
                  <a:pt x="0" y="0"/>
                </a:moveTo>
                <a:lnTo>
                  <a:pt x="17164992" y="0"/>
                </a:lnTo>
                <a:lnTo>
                  <a:pt x="17164992" y="9084401"/>
                </a:lnTo>
                <a:lnTo>
                  <a:pt x="0" y="9084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230772"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228853" y="9258300"/>
            <a:ext cx="1441243" cy="859341"/>
            <a:chOff x="0" y="0"/>
            <a:chExt cx="1921657" cy="1145788"/>
          </a:xfrm>
        </p:grpSpPr>
        <p:sp>
          <p:nvSpPr>
            <p:cNvPr id="11" name="Freeform 11"/>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grpSp>
        <p:nvGrpSpPr>
          <p:cNvPr id="12" name="Group 12"/>
          <p:cNvGrpSpPr/>
          <p:nvPr/>
        </p:nvGrpSpPr>
        <p:grpSpPr>
          <a:xfrm>
            <a:off x="16538678" y="169359"/>
            <a:ext cx="1441243" cy="859341"/>
            <a:chOff x="0" y="0"/>
            <a:chExt cx="1921657" cy="1145788"/>
          </a:xfrm>
        </p:grpSpPr>
        <p:sp>
          <p:nvSpPr>
            <p:cNvPr id="13" name="Freeform 13"/>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14" name="Freeform 14"/>
          <p:cNvSpPr/>
          <p:nvPr/>
        </p:nvSpPr>
        <p:spPr>
          <a:xfrm>
            <a:off x="7817491"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3404209"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a:off x="7309114" y="2673368"/>
            <a:ext cx="3917025" cy="3130303"/>
            <a:chOff x="0" y="0"/>
            <a:chExt cx="5222700" cy="4173737"/>
          </a:xfrm>
        </p:grpSpPr>
        <p:sp>
          <p:nvSpPr>
            <p:cNvPr id="17" name="Freeform 17"/>
            <p:cNvSpPr/>
            <p:nvPr/>
          </p:nvSpPr>
          <p:spPr>
            <a:xfrm>
              <a:off x="0" y="0"/>
              <a:ext cx="5222748" cy="4173775"/>
            </a:xfrm>
            <a:custGeom>
              <a:avLst/>
              <a:gdLst/>
              <a:ahLst/>
              <a:cxnLst/>
              <a:rect l="l" t="t" r="r" b="b"/>
              <a:pathLst>
                <a:path w="5222748" h="4173775">
                  <a:moveTo>
                    <a:pt x="0" y="0"/>
                  </a:moveTo>
                  <a:lnTo>
                    <a:pt x="5222748" y="0"/>
                  </a:lnTo>
                  <a:lnTo>
                    <a:pt x="5222748" y="4173775"/>
                  </a:lnTo>
                  <a:lnTo>
                    <a:pt x="0" y="4173775"/>
                  </a:lnTo>
                  <a:lnTo>
                    <a:pt x="0" y="0"/>
                  </a:lnTo>
                  <a:close/>
                </a:path>
              </a:pathLst>
            </a:custGeom>
            <a:blipFill>
              <a:blip r:embed="rId10"/>
              <a:stretch>
                <a:fillRect t="-61161" b="-61161"/>
              </a:stretch>
            </a:blipFill>
          </p:spPr>
          <p:txBody>
            <a:bodyPr/>
            <a:lstStyle/>
            <a:p>
              <a:endParaRPr lang="en-US"/>
            </a:p>
          </p:txBody>
        </p:sp>
      </p:grpSp>
      <p:sp>
        <p:nvSpPr>
          <p:cNvPr id="18" name="TextBox 18"/>
          <p:cNvSpPr txBox="1"/>
          <p:nvPr/>
        </p:nvSpPr>
        <p:spPr>
          <a:xfrm>
            <a:off x="1855491" y="999621"/>
            <a:ext cx="14577018"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THIS IS OUR TEAM</a:t>
            </a:r>
          </a:p>
        </p:txBody>
      </p:sp>
      <p:sp>
        <p:nvSpPr>
          <p:cNvPr id="19" name="TextBox 19"/>
          <p:cNvSpPr txBox="1"/>
          <p:nvPr/>
        </p:nvSpPr>
        <p:spPr>
          <a:xfrm>
            <a:off x="7217469" y="5727471"/>
            <a:ext cx="3853062" cy="1613535"/>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Gracia Betty Jebaraj Daniel</a:t>
            </a:r>
          </a:p>
          <a:p>
            <a:pPr algn="ctr">
              <a:lnSpc>
                <a:spcPts val="4320"/>
              </a:lnSpc>
            </a:pPr>
            <a:endParaRPr lang="en-US" sz="3000" b="1">
              <a:solidFill>
                <a:srgbClr val="FFFFFF"/>
              </a:solidFill>
              <a:latin typeface="Quicksand Bold"/>
              <a:ea typeface="Quicksand Bold"/>
              <a:cs typeface="Quicksand Bold"/>
              <a:sym typeface="Quicksand Bold"/>
            </a:endParaRPr>
          </a:p>
        </p:txBody>
      </p:sp>
      <p:sp>
        <p:nvSpPr>
          <p:cNvPr id="20" name="TextBox 20"/>
          <p:cNvSpPr txBox="1"/>
          <p:nvPr/>
        </p:nvSpPr>
        <p:spPr>
          <a:xfrm>
            <a:off x="12804187" y="5688844"/>
            <a:ext cx="3853062" cy="1070610"/>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Tejaswini Kandyala</a:t>
            </a:r>
          </a:p>
          <a:p>
            <a:pPr algn="ctr">
              <a:lnSpc>
                <a:spcPts val="4320"/>
              </a:lnSpc>
            </a:pPr>
            <a:endParaRPr lang="en-US" sz="3000" b="1">
              <a:solidFill>
                <a:srgbClr val="FFFFFF"/>
              </a:solidFill>
              <a:latin typeface="Quicksand Bold"/>
              <a:ea typeface="Quicksand Bold"/>
              <a:cs typeface="Quicksand Bold"/>
              <a:sym typeface="Quicksand Bold"/>
            </a:endParaRPr>
          </a:p>
        </p:txBody>
      </p:sp>
      <p:sp>
        <p:nvSpPr>
          <p:cNvPr id="21" name="TextBox 21"/>
          <p:cNvSpPr txBox="1"/>
          <p:nvPr/>
        </p:nvSpPr>
        <p:spPr>
          <a:xfrm>
            <a:off x="7217469" y="6927094"/>
            <a:ext cx="3853062" cy="5715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Frontend Developer &amp; UI/UX Designer</a:t>
            </a:r>
          </a:p>
        </p:txBody>
      </p:sp>
      <p:sp>
        <p:nvSpPr>
          <p:cNvPr id="22" name="TextBox 22"/>
          <p:cNvSpPr txBox="1"/>
          <p:nvPr/>
        </p:nvSpPr>
        <p:spPr>
          <a:xfrm>
            <a:off x="12804187" y="6341890"/>
            <a:ext cx="3853062" cy="3048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Frontend Developer </a:t>
            </a:r>
          </a:p>
        </p:txBody>
      </p:sp>
      <p:grpSp>
        <p:nvGrpSpPr>
          <p:cNvPr id="23" name="Group 23"/>
          <p:cNvGrpSpPr/>
          <p:nvPr/>
        </p:nvGrpSpPr>
        <p:grpSpPr>
          <a:xfrm>
            <a:off x="8734135" y="1788471"/>
            <a:ext cx="9087611" cy="3829519"/>
            <a:chOff x="0" y="0"/>
            <a:chExt cx="6275344" cy="2644430"/>
          </a:xfrm>
        </p:grpSpPr>
        <p:sp>
          <p:nvSpPr>
            <p:cNvPr id="24" name="Freeform 24"/>
            <p:cNvSpPr/>
            <p:nvPr/>
          </p:nvSpPr>
          <p:spPr>
            <a:xfrm>
              <a:off x="0" y="0"/>
              <a:ext cx="6275324" cy="2644394"/>
            </a:xfrm>
            <a:custGeom>
              <a:avLst/>
              <a:gdLst/>
              <a:ahLst/>
              <a:cxnLst/>
              <a:rect l="l" t="t" r="r" b="b"/>
              <a:pathLst>
                <a:path w="6275324" h="2644394">
                  <a:moveTo>
                    <a:pt x="0" y="0"/>
                  </a:moveTo>
                  <a:lnTo>
                    <a:pt x="6275324" y="0"/>
                  </a:lnTo>
                  <a:lnTo>
                    <a:pt x="6275324" y="2644394"/>
                  </a:lnTo>
                  <a:lnTo>
                    <a:pt x="0" y="2644394"/>
                  </a:lnTo>
                  <a:lnTo>
                    <a:pt x="0" y="0"/>
                  </a:lnTo>
                  <a:close/>
                </a:path>
              </a:pathLst>
            </a:custGeom>
            <a:blipFill>
              <a:blip r:embed="rId11"/>
              <a:stretch>
                <a:fillRect t="-71365" b="-145043"/>
              </a:stretch>
            </a:blipFill>
          </p:spPr>
          <p:txBody>
            <a:bodyPr/>
            <a:lstStyle/>
            <a:p>
              <a:endParaRPr lang="en-US"/>
            </a:p>
          </p:txBody>
        </p:sp>
      </p:grpSp>
      <p:grpSp>
        <p:nvGrpSpPr>
          <p:cNvPr id="25" name="Group 25"/>
          <p:cNvGrpSpPr/>
          <p:nvPr/>
        </p:nvGrpSpPr>
        <p:grpSpPr>
          <a:xfrm>
            <a:off x="1741698" y="2377767"/>
            <a:ext cx="3456272" cy="3240222"/>
            <a:chOff x="0" y="0"/>
            <a:chExt cx="5579557" cy="5230782"/>
          </a:xfrm>
        </p:grpSpPr>
        <p:sp>
          <p:nvSpPr>
            <p:cNvPr id="26" name="Freeform 26"/>
            <p:cNvSpPr/>
            <p:nvPr/>
          </p:nvSpPr>
          <p:spPr>
            <a:xfrm>
              <a:off x="0" y="0"/>
              <a:ext cx="5579618" cy="5230818"/>
            </a:xfrm>
            <a:custGeom>
              <a:avLst/>
              <a:gdLst/>
              <a:ahLst/>
              <a:cxnLst/>
              <a:rect l="l" t="t" r="r" b="b"/>
              <a:pathLst>
                <a:path w="5579618" h="5230818">
                  <a:moveTo>
                    <a:pt x="0" y="0"/>
                  </a:moveTo>
                  <a:lnTo>
                    <a:pt x="5579618" y="0"/>
                  </a:lnTo>
                  <a:lnTo>
                    <a:pt x="5579618" y="5230818"/>
                  </a:lnTo>
                  <a:lnTo>
                    <a:pt x="0" y="5230818"/>
                  </a:lnTo>
                  <a:lnTo>
                    <a:pt x="0" y="0"/>
                  </a:lnTo>
                  <a:close/>
                </a:path>
              </a:pathLst>
            </a:custGeom>
            <a:blipFill>
              <a:blip r:embed="rId12"/>
              <a:stretch>
                <a:fillRect l="-1" t="-35872" b="-35871"/>
              </a:stretch>
            </a:blipFill>
          </p:spPr>
          <p:txBody>
            <a:bodyPr/>
            <a:lstStyle/>
            <a:p>
              <a:endParaRPr lang="en-US"/>
            </a:p>
          </p:txBody>
        </p:sp>
      </p:grpSp>
      <p:sp>
        <p:nvSpPr>
          <p:cNvPr id="27" name="TextBox 27"/>
          <p:cNvSpPr txBox="1"/>
          <p:nvPr/>
        </p:nvSpPr>
        <p:spPr>
          <a:xfrm>
            <a:off x="1670096" y="5727471"/>
            <a:ext cx="3853062" cy="1070610"/>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Helloween James</a:t>
            </a:r>
          </a:p>
          <a:p>
            <a:pPr algn="ctr">
              <a:lnSpc>
                <a:spcPts val="4320"/>
              </a:lnSpc>
            </a:pPr>
            <a:endParaRPr lang="en-US" sz="3000" b="1">
              <a:solidFill>
                <a:srgbClr val="FFFFFF"/>
              </a:solidFill>
              <a:latin typeface="Quicksand Bold"/>
              <a:ea typeface="Quicksand Bold"/>
              <a:cs typeface="Quicksand Bold"/>
              <a:sym typeface="Quicksand Bold"/>
            </a:endParaRPr>
          </a:p>
        </p:txBody>
      </p:sp>
      <p:sp>
        <p:nvSpPr>
          <p:cNvPr id="28" name="TextBox 28"/>
          <p:cNvSpPr txBox="1"/>
          <p:nvPr/>
        </p:nvSpPr>
        <p:spPr>
          <a:xfrm>
            <a:off x="1630750" y="6267538"/>
            <a:ext cx="3853062" cy="5715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Project Manager &amp; Machine Learning Engineer</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0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3550454" y="1019175"/>
            <a:ext cx="11187092" cy="1117700"/>
          </a:xfrm>
          <a:prstGeom prst="rect">
            <a:avLst/>
          </a:prstGeom>
        </p:spPr>
        <p:txBody>
          <a:bodyPr lIns="0" tIns="0" rIns="0" bIns="0" rtlCol="0" anchor="t">
            <a:spAutoFit/>
          </a:bodyPr>
          <a:lstStyle/>
          <a:p>
            <a:pPr algn="ctr">
              <a:lnSpc>
                <a:spcPts val="8638"/>
              </a:lnSpc>
            </a:pPr>
            <a:r>
              <a:rPr lang="en-US" sz="7199">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485900" y="2280412"/>
          <a:ext cx="15316200" cy="6697473"/>
        </p:xfrm>
        <a:graphic>
          <a:graphicData uri="http://schemas.openxmlformats.org/drawingml/2006/table">
            <a:tbl>
              <a:tblPr/>
              <a:tblGrid>
                <a:gridCol w="51054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gridCol w="5105400">
                  <a:extLst>
                    <a:ext uri="{9D8B030D-6E8A-4147-A177-3AD203B41FA5}">
                      <a16:colId xmlns:a16="http://schemas.microsoft.com/office/drawing/2014/main" val="20002"/>
                    </a:ext>
                  </a:extLst>
                </a:gridCol>
              </a:tblGrid>
              <a:tr h="581893">
                <a:tc>
                  <a:txBody>
                    <a:bodyPr/>
                    <a:lstStyle/>
                    <a:p>
                      <a:pPr algn="ctr">
                        <a:lnSpc>
                          <a:spcPts val="3726"/>
                        </a:lnSpc>
                        <a:defRPr/>
                      </a:pPr>
                      <a:r>
                        <a:rPr lang="en-US" sz="2700" b="1">
                          <a:solidFill>
                            <a:srgbClr val="FFFFFF"/>
                          </a:solidFill>
                          <a:latin typeface="Quicksand Bold"/>
                          <a:ea typeface="Quicksand Bold"/>
                          <a:cs typeface="Quicksand Bold"/>
                          <a:sym typeface="Quicksand Bold"/>
                        </a:rPr>
                        <a:t>Sprint</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3726"/>
                        </a:lnSpc>
                        <a:defRPr/>
                      </a:pPr>
                      <a:r>
                        <a:rPr lang="en-US" sz="2700" b="1">
                          <a:solidFill>
                            <a:srgbClr val="FFFFFF"/>
                          </a:solidFill>
                          <a:latin typeface="Quicksand Bold"/>
                          <a:ea typeface="Quicksand Bold"/>
                          <a:cs typeface="Quicksand Bold"/>
                          <a:sym typeface="Quicksand Bold"/>
                        </a:rPr>
                        <a:t>User Story/Technical Story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3726"/>
                        </a:lnSpc>
                        <a:defRPr/>
                      </a:pPr>
                      <a:r>
                        <a:rPr lang="en-US" sz="2700" b="1">
                          <a:solidFill>
                            <a:srgbClr val="FFFFFF"/>
                          </a:solidFill>
                          <a:latin typeface="Quicksand Bold"/>
                          <a:ea typeface="Quicksand Bold"/>
                          <a:cs typeface="Quicksand Bold"/>
                          <a:sym typeface="Quicksand Bold"/>
                        </a:rPr>
                        <a:t>Acceptance Criteria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80970">
                <a:tc rowSpan="15">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6">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Users can input their location manually.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Users can choose from a list of predefined cities.</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system retrieves and displays current temperature.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system retrieves and displays current humidity.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81485">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system retrieves and displays current weather condition.</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As a user, I want to input my current location to get real-time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Handle invalid locations or errors gracefully.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581485">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4">
                  <a:txBody>
                    <a:bodyPr/>
                    <a:lstStyle/>
                    <a:p>
                      <a:pPr algn="l">
                        <a:lnSpc>
                          <a:spcPts val="2070"/>
                        </a:lnSpc>
                        <a:defRPr/>
                      </a:pPr>
                      <a:r>
                        <a:rPr lang="en-US" sz="1500">
                          <a:solidFill>
                            <a:srgbClr val="FFFFFF"/>
                          </a:solidFill>
                          <a:latin typeface="Quicksand"/>
                          <a:ea typeface="Quicksand"/>
                          <a:cs typeface="Quicksand"/>
                          <a:sym typeface="Quicksand"/>
                        </a:rPr>
                        <a:t>User Story 2: As a user, I want the system to detect my location automatically so I can quickly get weather info.</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Users have the option to allow location-based weather data.</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2: As a user, I want the system to detect my location automatically so I can quickly get weather info.</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system requests geolocation permission.</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2: As a user, I want the system to detect my location automatically so I can quickly get weather info.</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system retrieves weather data automatically.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2: As a user, I want the system to detect my location automatically so I can quickly get weather info.</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Handle errors when location permission is denied.</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5">
                  <a:txBody>
                    <a:bodyPr/>
                    <a:lstStyle/>
                    <a:p>
                      <a:pPr algn="l">
                        <a:lnSpc>
                          <a:spcPts val="2070"/>
                        </a:lnSpc>
                        <a:defRPr/>
                      </a:pPr>
                      <a:r>
                        <a:rPr lang="en-US" sz="1500">
                          <a:solidFill>
                            <a:srgbClr val="FFFFFF"/>
                          </a:solidFill>
                          <a:latin typeface="Quicksand"/>
                          <a:ea typeface="Quicksand"/>
                          <a:cs typeface="Quicksand"/>
                          <a:sym typeface="Quicksand"/>
                        </a:rPr>
                        <a:t>User Story 3: As a user, I want to see basic weather details clearly on the homepage.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homepage displays the temperature clearly.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As a user, I want to see basic weather details clearly on the homepage.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homepage displays the humidity clearly.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2"/>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As a user, I want to see basic weather details clearly on the homepage.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homepage displays the wind speed clearly.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3"/>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As a user, I want to see basic weather details clearly on the homepage.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The homepage displays the weather condition clearly.</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4"/>
                  </a:ext>
                </a:extLst>
              </a:tr>
              <a:tr h="380970">
                <a:tc vMerge="1">
                  <a:txBody>
                    <a:bodyPr/>
                    <a:lstStyle/>
                    <a:p>
                      <a:pPr algn="ctr">
                        <a:lnSpc>
                          <a:spcPts val="4967"/>
                        </a:lnSpc>
                        <a:defRPr/>
                      </a:pPr>
                      <a:r>
                        <a:rPr lang="en-US" sz="3599" b="1">
                          <a:solidFill>
                            <a:srgbClr val="FFFFFF"/>
                          </a:solidFill>
                          <a:latin typeface="Quicksand Bold"/>
                          <a:ea typeface="Quicksand Bold"/>
                          <a:cs typeface="Quicksand Bold"/>
                          <a:sym typeface="Quicksand Bold"/>
                        </a:rPr>
                        <a:t>Sprint 1</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As a user, I want to see basic weather details clearly on the homepage.</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Ensure a simple and user-friendly layout.</a:t>
                      </a:r>
                      <a:endParaRPr lang="en-US" sz="1100"/>
                    </a:p>
                  </a:txBody>
                  <a:tcPr marL="0" marR="0" marT="0" marB="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015615" y="1168358"/>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232309" y="2492333"/>
          <a:ext cx="15552313" cy="6479654"/>
        </p:xfrm>
        <a:graphic>
          <a:graphicData uri="http://schemas.openxmlformats.org/drawingml/2006/table">
            <a:tbl>
              <a:tblPr/>
              <a:tblGrid>
                <a:gridCol w="3711833">
                  <a:extLst>
                    <a:ext uri="{9D8B030D-6E8A-4147-A177-3AD203B41FA5}">
                      <a16:colId xmlns:a16="http://schemas.microsoft.com/office/drawing/2014/main" val="20000"/>
                    </a:ext>
                  </a:extLst>
                </a:gridCol>
                <a:gridCol w="4747781">
                  <a:extLst>
                    <a:ext uri="{9D8B030D-6E8A-4147-A177-3AD203B41FA5}">
                      <a16:colId xmlns:a16="http://schemas.microsoft.com/office/drawing/2014/main" val="20001"/>
                    </a:ext>
                  </a:extLst>
                </a:gridCol>
                <a:gridCol w="7092699">
                  <a:extLst>
                    <a:ext uri="{9D8B030D-6E8A-4147-A177-3AD203B41FA5}">
                      <a16:colId xmlns:a16="http://schemas.microsoft.com/office/drawing/2014/main" val="20002"/>
                    </a:ext>
                  </a:extLst>
                </a:gridCol>
              </a:tblGrid>
              <a:tr h="749408">
                <a:tc>
                  <a:txBody>
                    <a:bodyPr/>
                    <a:lstStyle/>
                    <a:p>
                      <a:pPr algn="ctr">
                        <a:lnSpc>
                          <a:spcPts val="3725"/>
                        </a:lnSpc>
                        <a:defRPr/>
                      </a:pPr>
                      <a:r>
                        <a:rPr lang="en-US" sz="2699" b="1">
                          <a:solidFill>
                            <a:srgbClr val="FFFFFF"/>
                          </a:solidFill>
                          <a:latin typeface="Quicksand Bold"/>
                          <a:ea typeface="Quicksand Bold"/>
                          <a:cs typeface="Quicksand Bold"/>
                          <a:sym typeface="Quicksand Bold"/>
                        </a:rPr>
                        <a:t>SPRINT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3726"/>
                        </a:lnSpc>
                        <a:defRPr/>
                      </a:pPr>
                      <a:r>
                        <a:rPr lang="en-US" sz="2700" b="1">
                          <a:solidFill>
                            <a:srgbClr val="FFFFFF"/>
                          </a:solidFill>
                          <a:latin typeface="Quicksand Bold"/>
                          <a:ea typeface="Quicksand Bold"/>
                          <a:cs typeface="Quicksand Bold"/>
                          <a:sym typeface="Quicksand Bold"/>
                        </a:rPr>
                        <a:t>User Story/Technical 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3726"/>
                        </a:lnSpc>
                        <a:defRPr/>
                      </a:pPr>
                      <a:r>
                        <a:rPr lang="en-US" sz="2700" b="1">
                          <a:solidFill>
                            <a:srgbClr val="FFFFFF"/>
                          </a:solidFill>
                          <a:latin typeface="Quicksand Bold"/>
                          <a:ea typeface="Quicksand Bold"/>
                          <a:cs typeface="Quicksand Bold"/>
                          <a:sym typeface="Quicksand Bold"/>
                        </a:rPr>
                        <a:t>Acceptance Criteria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67107">
                <a:tc rowSpan="1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2">
                  <a:txBody>
                    <a:bodyPr/>
                    <a:lstStyle/>
                    <a:p>
                      <a:pPr algn="l">
                        <a:lnSpc>
                          <a:spcPts val="2346"/>
                        </a:lnSpc>
                        <a:defRPr/>
                      </a:pPr>
                      <a:r>
                        <a:rPr lang="en-US" sz="1700">
                          <a:solidFill>
                            <a:srgbClr val="FFFFFF"/>
                          </a:solidFill>
                          <a:latin typeface="Quicksand"/>
                          <a:ea typeface="Quicksand"/>
                          <a:cs typeface="Quicksand"/>
                          <a:sym typeface="Quicksand"/>
                        </a:rPr>
                        <a:t>User Story 4: As a user, I want to refresh weather data manually.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Users can refresh the weather data via a refresh button.</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64695">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User Story 4: As a user, I want to refresh weather data manually.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The page updates with the latest weather information.</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3">
                  <a:txBody>
                    <a:bodyPr/>
                    <a:lstStyle/>
                    <a:p>
                      <a:pPr algn="l">
                        <a:lnSpc>
                          <a:spcPts val="2346"/>
                        </a:lnSpc>
                        <a:defRPr/>
                      </a:pPr>
                      <a:r>
                        <a:rPr lang="en-US" sz="1700">
                          <a:solidFill>
                            <a:srgbClr val="FFFFFF"/>
                          </a:solidFill>
                          <a:latin typeface="Quicksand"/>
                          <a:ea typeface="Quicksand"/>
                          <a:cs typeface="Quicksand"/>
                          <a:sym typeface="Quicksand"/>
                        </a:rPr>
                        <a:t>User Story 5: As a user, I want the website to be responsive for mobile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Ensure the website layout is responsive on desktop.</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61588">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User Story 5: As a user, I want the website to be responsive for mobile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Ensure the website layout is responsive on mobile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User Story 5: As a user, I want the website to be responsive for mobile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Weather data should be clearly visible on all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3">
                  <a:txBody>
                    <a:bodyPr/>
                    <a:lstStyle/>
                    <a:p>
                      <a:pPr algn="l">
                        <a:lnSpc>
                          <a:spcPts val="2346"/>
                        </a:lnSpc>
                        <a:defRPr/>
                      </a:pPr>
                      <a:r>
                        <a:rPr lang="en-US" sz="1700">
                          <a:solidFill>
                            <a:srgbClr val="FFFFFF"/>
                          </a:solidFill>
                          <a:latin typeface="Quicksand"/>
                          <a:ea typeface="Quicksand"/>
                          <a:cs typeface="Quicksand"/>
                          <a:sym typeface="Quicksand"/>
                        </a:rPr>
                        <a:t>Technical Story 1: Set up basic UI/UX design for weather data display.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Create a simple homepage with location input fields.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Technical Story 1: Set up basic UI/UX design for weather data display.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Create buttons for location input and refresh.</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Technical Story 1: Set up basic UI/UX design for weather data display.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Display weather info in an organized, easy-to-read format.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3">
                  <a:txBody>
                    <a:bodyPr/>
                    <a:lstStyle/>
                    <a:p>
                      <a:pPr algn="l">
                        <a:lnSpc>
                          <a:spcPts val="2346"/>
                        </a:lnSpc>
                        <a:defRPr/>
                      </a:pPr>
                      <a:r>
                        <a:rPr lang="en-US" sz="1700">
                          <a:solidFill>
                            <a:srgbClr val="FFFFFF"/>
                          </a:solidFill>
                          <a:latin typeface="Quicksand"/>
                          <a:ea typeface="Quicksand"/>
                          <a:cs typeface="Quicksand"/>
                          <a:sym typeface="Quicksand"/>
                        </a:rPr>
                        <a:t>Technical Story 2: Integrate a weather API to fetch real-time weather data.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Successfully fetch weather data from an external API.</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Technical Story 2: Integrate a weather API to fetch real-time weather data.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Ensure API integration is stable.</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467107">
                <a:tc vMerge="1">
                  <a:txBody>
                    <a:bodyPr/>
                    <a:lstStyle/>
                    <a:p>
                      <a:pPr algn="ctr">
                        <a:lnSpc>
                          <a:spcPts val="6761"/>
                        </a:lnSpc>
                        <a:defRPr/>
                      </a:pPr>
                      <a:r>
                        <a:rPr lang="en-US" sz="4899" b="1">
                          <a:solidFill>
                            <a:srgbClr val="FFFFFF"/>
                          </a:solidFill>
                          <a:latin typeface="Quicksand Bold"/>
                          <a:ea typeface="Quicksand Bold"/>
                          <a:cs typeface="Quicksand Bold"/>
                          <a:sym typeface="Quicksand Bold"/>
                        </a:rPr>
                        <a:t>Sprint 1</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346"/>
                        </a:lnSpc>
                        <a:defRPr/>
                      </a:pPr>
                      <a:r>
                        <a:rPr lang="en-US" sz="1700">
                          <a:solidFill>
                            <a:srgbClr val="FFFFFF"/>
                          </a:solidFill>
                          <a:latin typeface="Quicksand"/>
                          <a:ea typeface="Quicksand"/>
                          <a:cs typeface="Quicksand"/>
                          <a:sym typeface="Quicksand"/>
                        </a:rPr>
                        <a:t>Technical Story 2: Integrate a weather API to fetch real-time weather data.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Handle errors for invalid locations.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225" y="1071597"/>
            <a:ext cx="139857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223200" y="2466600"/>
          <a:ext cx="15849599" cy="7202735"/>
        </p:xfrm>
        <a:graphic>
          <a:graphicData uri="http://schemas.openxmlformats.org/drawingml/2006/table">
            <a:tbl>
              <a:tblPr/>
              <a:tblGrid>
                <a:gridCol w="5106031">
                  <a:extLst>
                    <a:ext uri="{9D8B030D-6E8A-4147-A177-3AD203B41FA5}">
                      <a16:colId xmlns:a16="http://schemas.microsoft.com/office/drawing/2014/main" val="20000"/>
                    </a:ext>
                  </a:extLst>
                </a:gridCol>
                <a:gridCol w="5371784">
                  <a:extLst>
                    <a:ext uri="{9D8B030D-6E8A-4147-A177-3AD203B41FA5}">
                      <a16:colId xmlns:a16="http://schemas.microsoft.com/office/drawing/2014/main" val="20001"/>
                    </a:ext>
                  </a:extLst>
                </a:gridCol>
                <a:gridCol w="5371784">
                  <a:extLst>
                    <a:ext uri="{9D8B030D-6E8A-4147-A177-3AD203B41FA5}">
                      <a16:colId xmlns:a16="http://schemas.microsoft.com/office/drawing/2014/main" val="20002"/>
                    </a:ext>
                  </a:extLst>
                </a:gridCol>
              </a:tblGrid>
              <a:tr h="508000">
                <a:tc>
                  <a:txBody>
                    <a:bodyPr/>
                    <a:lstStyle/>
                    <a:p>
                      <a:pPr algn="ctr">
                        <a:lnSpc>
                          <a:spcPts val="2345"/>
                        </a:lnSpc>
                        <a:defRPr/>
                      </a:pPr>
                      <a:r>
                        <a:rPr lang="en-US" sz="1700" b="1">
                          <a:solidFill>
                            <a:srgbClr val="FFFFFF"/>
                          </a:solidFill>
                          <a:latin typeface="Quicksand Bold"/>
                          <a:ea typeface="Quicksand Bold"/>
                          <a:cs typeface="Quicksand Bold"/>
                          <a:sym typeface="Quicksand Bold"/>
                        </a:rPr>
                        <a:t>Sprint</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Quicksand Bold"/>
                          <a:ea typeface="Quicksand Bold"/>
                          <a:cs typeface="Quicksand Bold"/>
                          <a:sym typeface="Quicksand Bold"/>
                        </a:rPr>
                        <a:t>User Story/Technical Story</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Quicksand Bold"/>
                          <a:ea typeface="Quicksand Bold"/>
                          <a:cs typeface="Quicksand Bold"/>
                          <a:sym typeface="Quicksand Bold"/>
                        </a:rPr>
                        <a:t>Acceptance Criteria</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algn="l">
                        <a:lnSpc>
                          <a:spcPts val="2345"/>
                        </a:lnSpc>
                        <a:defRPr/>
                      </a:pPr>
                      <a:r>
                        <a:rPr lang="en-US" sz="17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 Story 6: As a user, I want to receive an outfit suggestion based on the current weather conditions.</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Display a recommended outfit for cold weather (e.g., coat).</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Display a recommended outfit for warm weather (e.g., light clothes).</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Adapt outfit suggestions based on rain.</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Adapt outfit suggestions based on snow.</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Adapt outfit suggestions based on wind.</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508000">
                <a:tc>
                  <a:txBody>
                    <a:bodyPr/>
                    <a:lstStyle/>
                    <a:p>
                      <a:pPr algn="l">
                        <a:lnSpc>
                          <a:spcPts val="2345"/>
                        </a:lnSpc>
                        <a:defRPr/>
                      </a:pPr>
                      <a:r>
                        <a:rPr lang="en-US" sz="17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 Story 7: As a user, I want to plan an outfit for a future date or journey.</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Users can input a future date for weather forecast.</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Display outfit suggestions based on future forecast.</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Allow users to select time of day for more accurate planning.</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508000">
                <a:tc>
                  <a:txBody>
                    <a:bodyPr/>
                    <a:lstStyle/>
                    <a:p>
                      <a:pPr algn="l">
                        <a:lnSpc>
                          <a:spcPts val="2345"/>
                        </a:lnSpc>
                        <a:defRPr/>
                      </a:pPr>
                      <a:r>
                        <a:rPr lang="en-US" sz="17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 Story 8: As a user, I want to customize my outfit preferences based on my comfort level.</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Users can set personal preferences for warmer outfits.</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Users can set personal preferences for cooler outfits.</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508000">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Tailor outfit recommendations based on preferences.</a:t>
                      </a:r>
                      <a:endParaRPr lang="en-US" sz="1100"/>
                    </a:p>
                  </a:txBody>
                  <a:tcPr marL="49525" marR="49525" marT="49525" marB="49525" anchor="ctr">
                    <a:lnL w="5300" cap="flat" cmpd="sng" algn="ctr">
                      <a:solidFill>
                        <a:srgbClr val="CCCCCC"/>
                      </a:solidFill>
                      <a:prstDash val="solid"/>
                      <a:round/>
                      <a:headEnd type="none" w="med" len="med"/>
                      <a:tailEnd type="none" w="med" len="med"/>
                    </a:lnL>
                    <a:lnR w="5300" cap="flat" cmpd="sng" algn="ctr">
                      <a:solidFill>
                        <a:srgbClr val="000000"/>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57417"/>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726594"/>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225" y="1071597"/>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219275" y="2315182"/>
          <a:ext cx="15849599" cy="6745224"/>
        </p:xfrm>
        <a:graphic>
          <a:graphicData uri="http://schemas.openxmlformats.org/drawingml/2006/table">
            <a:tbl>
              <a:tblPr/>
              <a:tblGrid>
                <a:gridCol w="5106031">
                  <a:extLst>
                    <a:ext uri="{9D8B030D-6E8A-4147-A177-3AD203B41FA5}">
                      <a16:colId xmlns:a16="http://schemas.microsoft.com/office/drawing/2014/main" val="20000"/>
                    </a:ext>
                  </a:extLst>
                </a:gridCol>
                <a:gridCol w="5371784">
                  <a:extLst>
                    <a:ext uri="{9D8B030D-6E8A-4147-A177-3AD203B41FA5}">
                      <a16:colId xmlns:a16="http://schemas.microsoft.com/office/drawing/2014/main" val="20001"/>
                    </a:ext>
                  </a:extLst>
                </a:gridCol>
                <a:gridCol w="5371784">
                  <a:extLst>
                    <a:ext uri="{9D8B030D-6E8A-4147-A177-3AD203B41FA5}">
                      <a16:colId xmlns:a16="http://schemas.microsoft.com/office/drawing/2014/main" val="20002"/>
                    </a:ext>
                  </a:extLst>
                </a:gridCol>
              </a:tblGrid>
              <a:tr h="485527">
                <a:tc>
                  <a:txBody>
                    <a:bodyPr/>
                    <a:lstStyle/>
                    <a:p>
                      <a:pPr algn="ctr">
                        <a:lnSpc>
                          <a:spcPts val="1932"/>
                        </a:lnSpc>
                        <a:defRPr/>
                      </a:pPr>
                      <a:r>
                        <a:rPr lang="en-US" sz="1400" b="1">
                          <a:solidFill>
                            <a:srgbClr val="FFFFFF"/>
                          </a:solidFill>
                          <a:latin typeface="Quicksand Bold"/>
                          <a:ea typeface="Quicksand Bold"/>
                          <a:cs typeface="Quicksand Bold"/>
                          <a:sym typeface="Quicksand Bold"/>
                        </a:rPr>
                        <a:t>Sprint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1932"/>
                        </a:lnSpc>
                        <a:defRPr/>
                      </a:pPr>
                      <a:r>
                        <a:rPr lang="en-US" sz="1400" b="1">
                          <a:solidFill>
                            <a:srgbClr val="FFFFFF"/>
                          </a:solidFill>
                          <a:latin typeface="Quicksand Bold"/>
                          <a:ea typeface="Quicksand Bold"/>
                          <a:cs typeface="Quicksand Bold"/>
                          <a:sym typeface="Quicksand Bold"/>
                        </a:rPr>
                        <a:t>User Story/Technical 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1932"/>
                        </a:lnSpc>
                        <a:defRPr/>
                      </a:pPr>
                      <a:r>
                        <a:rPr lang="en-US" sz="1400" b="1">
                          <a:solidFill>
                            <a:srgbClr val="FFFFFF"/>
                          </a:solidFill>
                          <a:latin typeface="Quicksand Bold"/>
                          <a:ea typeface="Quicksand Bold"/>
                          <a:cs typeface="Quicksand Bold"/>
                          <a:sym typeface="Quicksand Bold"/>
                        </a:rPr>
                        <a:t>Acceptance Criteria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38677">
                <a:tc>
                  <a:txBody>
                    <a:bodyPr/>
                    <a:lstStyle/>
                    <a:p>
                      <a:pPr algn="l">
                        <a:lnSpc>
                          <a:spcPts val="1932"/>
                        </a:lnSpc>
                        <a:defRPr/>
                      </a:pPr>
                      <a:r>
                        <a:rPr lang="en-US" sz="14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User Story 9: As a user, I want to receive clothing layer suggestions based on cold weather.</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Provide layered clothing suggestions for cold weather.</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8552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Adjust layer recommendations based on rain.</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8552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Adjust layer recommendations based on cold temperatures.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638677">
                <a:tc>
                  <a:txBody>
                    <a:bodyPr/>
                    <a:lstStyle/>
                    <a:p>
                      <a:pPr algn="l">
                        <a:lnSpc>
                          <a:spcPts val="1932"/>
                        </a:lnSpc>
                        <a:defRPr/>
                      </a:pPr>
                      <a:r>
                        <a:rPr lang="en-US" sz="14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User Story 10: As a user, I want to check the weather and outfit recommendations for multiple days during my trip.</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Users can plan outfits for multiple days.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8552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Retrieve weather forecasts for multiple dates.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3867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Provide outfit suggestions based on forecasts for selected dates.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638677">
                <a:tc>
                  <a:txBody>
                    <a:bodyPr/>
                    <a:lstStyle/>
                    <a:p>
                      <a:pPr algn="l">
                        <a:lnSpc>
                          <a:spcPts val="1932"/>
                        </a:lnSpc>
                        <a:defRPr/>
                      </a:pPr>
                      <a:r>
                        <a:rPr lang="en-US" sz="14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Technical Story 3: Implement a weather forecast-based recommendation system.</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Integrate weather forecast data for future dates.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63867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Provide accurate outfit suggestions based on forecasted weather.</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638677">
                <a:tc>
                  <a:txBody>
                    <a:bodyPr/>
                    <a:lstStyle/>
                    <a:p>
                      <a:pPr algn="l">
                        <a:lnSpc>
                          <a:spcPts val="1932"/>
                        </a:lnSpc>
                        <a:defRPr/>
                      </a:pPr>
                      <a:r>
                        <a:rPr lang="en-US" sz="1400">
                          <a:solidFill>
                            <a:srgbClr val="FFFFFF"/>
                          </a:solidFill>
                          <a:latin typeface="Quicksand"/>
                          <a:ea typeface="Quicksand"/>
                          <a:cs typeface="Quicksand"/>
                          <a:sym typeface="Quicksand"/>
                        </a:rPr>
                        <a:t>Sprint 2</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Technical Story 4: Build a UI for future date outfit planning and personal outfit customization.</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Add a user-friendly interface for selecting future dates.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48552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Add a user-friendly interface for customizing outfit preferences.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485527">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60"/>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2"/>
                        </a:lnSpc>
                        <a:defRPr/>
                      </a:pPr>
                      <a:r>
                        <a:rPr lang="en-US" sz="1400">
                          <a:solidFill>
                            <a:srgbClr val="FFFFFF"/>
                          </a:solidFill>
                          <a:latin typeface="Quicksand"/>
                          <a:ea typeface="Quicksand"/>
                          <a:cs typeface="Quicksand"/>
                          <a:sym typeface="Quicksand"/>
                        </a:rPr>
                        <a:t>Ensure seamless outfit planning functionality.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225" y="1071597"/>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223200" y="2466600"/>
          <a:ext cx="15849599" cy="6333196"/>
        </p:xfrm>
        <a:graphic>
          <a:graphicData uri="http://schemas.openxmlformats.org/drawingml/2006/table">
            <a:tbl>
              <a:tblPr/>
              <a:tblGrid>
                <a:gridCol w="5106031">
                  <a:extLst>
                    <a:ext uri="{9D8B030D-6E8A-4147-A177-3AD203B41FA5}">
                      <a16:colId xmlns:a16="http://schemas.microsoft.com/office/drawing/2014/main" val="20000"/>
                    </a:ext>
                  </a:extLst>
                </a:gridCol>
                <a:gridCol w="5371784">
                  <a:extLst>
                    <a:ext uri="{9D8B030D-6E8A-4147-A177-3AD203B41FA5}">
                      <a16:colId xmlns:a16="http://schemas.microsoft.com/office/drawing/2014/main" val="20001"/>
                    </a:ext>
                  </a:extLst>
                </a:gridCol>
                <a:gridCol w="5371784">
                  <a:extLst>
                    <a:ext uri="{9D8B030D-6E8A-4147-A177-3AD203B41FA5}">
                      <a16:colId xmlns:a16="http://schemas.microsoft.com/office/drawing/2014/main" val="20002"/>
                    </a:ext>
                  </a:extLst>
                </a:gridCol>
              </a:tblGrid>
              <a:tr h="508000">
                <a:tc>
                  <a:txBody>
                    <a:bodyPr/>
                    <a:lstStyle/>
                    <a:p>
                      <a:pPr algn="ctr">
                        <a:lnSpc>
                          <a:spcPts val="1931"/>
                        </a:lnSpc>
                        <a:defRPr/>
                      </a:pPr>
                      <a:r>
                        <a:rPr lang="en-US" sz="1399" b="1">
                          <a:solidFill>
                            <a:srgbClr val="FFFFFF"/>
                          </a:solidFill>
                          <a:latin typeface="Quicksand Bold"/>
                          <a:ea typeface="Quicksand Bold"/>
                          <a:cs typeface="Quicksand Bold"/>
                          <a:sym typeface="Quicksand Bold"/>
                        </a:rPr>
                        <a:t>Sprint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1931"/>
                        </a:lnSpc>
                        <a:defRPr/>
                      </a:pPr>
                      <a:r>
                        <a:rPr lang="en-US" sz="1399" b="1">
                          <a:solidFill>
                            <a:srgbClr val="FFFFFF"/>
                          </a:solidFill>
                          <a:latin typeface="Quicksand Bold"/>
                          <a:ea typeface="Quicksand Bold"/>
                          <a:cs typeface="Quicksand Bold"/>
                          <a:sym typeface="Quicksand Bold"/>
                        </a:rPr>
                        <a:t>User Story/Technical 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1931"/>
                        </a:lnSpc>
                        <a:defRPr/>
                      </a:pPr>
                      <a:r>
                        <a:rPr lang="en-US" sz="1399" b="1">
                          <a:solidFill>
                            <a:srgbClr val="FFFFFF"/>
                          </a:solidFill>
                          <a:latin typeface="Quicksand Bold"/>
                          <a:ea typeface="Quicksand Bold"/>
                          <a:cs typeface="Quicksand Bold"/>
                          <a:sym typeface="Quicksand Bold"/>
                        </a:rPr>
                        <a:t>Acceptance Criteria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algn="l">
                        <a:lnSpc>
                          <a:spcPts val="1931"/>
                        </a:lnSpc>
                        <a:defRPr/>
                      </a:pPr>
                      <a:r>
                        <a:rPr lang="en-US" sz="1399">
                          <a:solidFill>
                            <a:srgbClr val="FFFFFF"/>
                          </a:solidFill>
                          <a:latin typeface="Quicksand"/>
                          <a:ea typeface="Quicksand"/>
                          <a:cs typeface="Quicksand"/>
                          <a:sym typeface="Quicksand"/>
                        </a:rPr>
                        <a:t>Sprint 3</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 Story 11: As a user, I want to create an account and log in so that I can save my preferences and outfit history.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Users can create an account with basic details (email/password).</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Users can log in and out.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 data is saved (outfit preferences, history).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 data is retrieved when logged in.</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08000">
                <a:tc>
                  <a:txBody>
                    <a:bodyPr/>
                    <a:lstStyle/>
                    <a:p>
                      <a:pPr algn="l">
                        <a:lnSpc>
                          <a:spcPts val="1931"/>
                        </a:lnSpc>
                        <a:defRPr/>
                      </a:pPr>
                      <a:r>
                        <a:rPr lang="en-US" sz="1399">
                          <a:solidFill>
                            <a:srgbClr val="FFFFFF"/>
                          </a:solidFill>
                          <a:latin typeface="Quicksand"/>
                          <a:ea typeface="Quicksand"/>
                          <a:cs typeface="Quicksand"/>
                          <a:sym typeface="Quicksand"/>
                        </a:rPr>
                        <a:t>Sprint 3</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 Story 12: As a user, I want to view previous outfit suggestions for future reference.</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Users can view past outfit suggestions based on previous weather conditions.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Outfit suggestions for specific dates/locations can be saved.</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508000">
                <a:tc>
                  <a:txBody>
                    <a:bodyPr/>
                    <a:lstStyle/>
                    <a:p>
                      <a:pPr algn="l">
                        <a:lnSpc>
                          <a:spcPts val="1931"/>
                        </a:lnSpc>
                        <a:defRPr/>
                      </a:pPr>
                      <a:r>
                        <a:rPr lang="en-US" sz="1399">
                          <a:solidFill>
                            <a:srgbClr val="FFFFFF"/>
                          </a:solidFill>
                          <a:latin typeface="Quicksand"/>
                          <a:ea typeface="Quicksand"/>
                          <a:cs typeface="Quicksand"/>
                          <a:sym typeface="Quicksand"/>
                        </a:rPr>
                        <a:t>Sprint 3</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User Story 13: As a user, I want to receive tailored outfit suggestions based on past choices and preferences.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Provide personalized outfit suggestions based on past user selections.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Tailor recommendations using past weather and outfit data.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508000">
                <a:tc>
                  <a:txBody>
                    <a:bodyPr/>
                    <a:lstStyle/>
                    <a:p>
                      <a:pPr algn="l">
                        <a:lnSpc>
                          <a:spcPts val="1931"/>
                        </a:lnSpc>
                        <a:defRPr/>
                      </a:pPr>
                      <a:r>
                        <a:rPr lang="en-US" sz="1399">
                          <a:solidFill>
                            <a:srgbClr val="FFFFFF"/>
                          </a:solidFill>
                          <a:latin typeface="Quicksand"/>
                          <a:ea typeface="Quicksand"/>
                          <a:cs typeface="Quicksand"/>
                          <a:sym typeface="Quicksand"/>
                        </a:rPr>
                        <a:t>Sprint 3</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Technical Story 5: Implement a simple user authentication system.</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Set up secure user registration system.</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Set up secure login system.</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Store user data (preferences, outfit history).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152917"/>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Product Backlog</a:t>
            </a:r>
          </a:p>
        </p:txBody>
      </p:sp>
      <p:graphicFrame>
        <p:nvGraphicFramePr>
          <p:cNvPr id="14" name="Table 14"/>
          <p:cNvGraphicFramePr>
            <a:graphicFrameLocks noGrp="1"/>
          </p:cNvGraphicFramePr>
          <p:nvPr/>
        </p:nvGraphicFramePr>
        <p:xfrm>
          <a:off x="1203950" y="2717975"/>
          <a:ext cx="15849599" cy="2091299"/>
        </p:xfrm>
        <a:graphic>
          <a:graphicData uri="http://schemas.openxmlformats.org/drawingml/2006/table">
            <a:tbl>
              <a:tblPr/>
              <a:tblGrid>
                <a:gridCol w="5106031">
                  <a:extLst>
                    <a:ext uri="{9D8B030D-6E8A-4147-A177-3AD203B41FA5}">
                      <a16:colId xmlns:a16="http://schemas.microsoft.com/office/drawing/2014/main" val="20000"/>
                    </a:ext>
                  </a:extLst>
                </a:gridCol>
                <a:gridCol w="5371784">
                  <a:extLst>
                    <a:ext uri="{9D8B030D-6E8A-4147-A177-3AD203B41FA5}">
                      <a16:colId xmlns:a16="http://schemas.microsoft.com/office/drawing/2014/main" val="20001"/>
                    </a:ext>
                  </a:extLst>
                </a:gridCol>
                <a:gridCol w="5371784">
                  <a:extLst>
                    <a:ext uri="{9D8B030D-6E8A-4147-A177-3AD203B41FA5}">
                      <a16:colId xmlns:a16="http://schemas.microsoft.com/office/drawing/2014/main" val="20002"/>
                    </a:ext>
                  </a:extLst>
                </a:gridCol>
              </a:tblGrid>
              <a:tr h="508000">
                <a:tc>
                  <a:txBody>
                    <a:bodyPr/>
                    <a:lstStyle/>
                    <a:p>
                      <a:pPr algn="ctr">
                        <a:lnSpc>
                          <a:spcPts val="2483"/>
                        </a:lnSpc>
                        <a:defRPr/>
                      </a:pPr>
                      <a:r>
                        <a:rPr lang="en-US" sz="1800" b="1">
                          <a:solidFill>
                            <a:srgbClr val="FFFFFF"/>
                          </a:solidFill>
                          <a:latin typeface="Quicksand Bold"/>
                          <a:ea typeface="Quicksand Bold"/>
                          <a:cs typeface="Quicksand Bold"/>
                          <a:sym typeface="Quicksand Bold"/>
                        </a:rPr>
                        <a:t>Sprint</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2483"/>
                        </a:lnSpc>
                        <a:defRPr/>
                      </a:pPr>
                      <a:r>
                        <a:rPr lang="en-US" sz="1800" b="1">
                          <a:solidFill>
                            <a:srgbClr val="FFFFFF"/>
                          </a:solidFill>
                          <a:latin typeface="Quicksand Bold"/>
                          <a:ea typeface="Quicksand Bold"/>
                          <a:cs typeface="Quicksand Bold"/>
                          <a:sym typeface="Quicksand Bold"/>
                        </a:rPr>
                        <a:t>User Story/Technical Story</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2483"/>
                        </a:lnSpc>
                        <a:defRPr/>
                      </a:pPr>
                      <a:r>
                        <a:rPr lang="en-US" sz="1800" b="1">
                          <a:solidFill>
                            <a:srgbClr val="FFFFFF"/>
                          </a:solidFill>
                          <a:latin typeface="Quicksand Bold"/>
                          <a:ea typeface="Quicksand Bold"/>
                          <a:cs typeface="Quicksand Bold"/>
                          <a:sym typeface="Quicksand Bold"/>
                        </a:rPr>
                        <a:t>Acceptance Criteria</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algn="l">
                        <a:lnSpc>
                          <a:spcPts val="1931"/>
                        </a:lnSpc>
                        <a:defRPr/>
                      </a:pPr>
                      <a:r>
                        <a:rPr lang="en-US" sz="1399">
                          <a:solidFill>
                            <a:srgbClr val="FFFFFF"/>
                          </a:solidFill>
                          <a:latin typeface="Quicksand"/>
                          <a:ea typeface="Quicksand"/>
                          <a:cs typeface="Quicksand"/>
                          <a:sym typeface="Quicksand"/>
                        </a:rPr>
                        <a:t>Sprint 3</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Technical Story 6: Finalize UI/UX improvements and make the website fully responsive.</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Enhance UI/UX for a polished experience.</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Ensure website works smoothly across different devices.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931"/>
                        </a:lnSpc>
                        <a:defRPr/>
                      </a:pPr>
                      <a:r>
                        <a:rPr lang="en-US" sz="1399">
                          <a:solidFill>
                            <a:srgbClr val="FFFFFF"/>
                          </a:solidFill>
                          <a:latin typeface="Quicksand"/>
                          <a:ea typeface="Quicksand"/>
                          <a:cs typeface="Quicksand"/>
                          <a:sym typeface="Quicksand"/>
                        </a:rPr>
                        <a:t>Ensure full responsiveness across all screen sizes.</a:t>
                      </a:r>
                      <a:endParaRPr lang="en-US" sz="1100"/>
                    </a:p>
                  </a:txBody>
                  <a:tcPr marL="49525" marR="49525" marT="49525" marB="4952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962896"/>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759312" y="540247"/>
            <a:ext cx="16896665" cy="8718053"/>
          </a:xfrm>
          <a:custGeom>
            <a:avLst/>
            <a:gdLst/>
            <a:ahLst/>
            <a:cxnLst/>
            <a:rect l="l" t="t" r="r" b="b"/>
            <a:pathLst>
              <a:path w="16896665" h="8718053">
                <a:moveTo>
                  <a:pt x="0" y="0"/>
                </a:moveTo>
                <a:lnTo>
                  <a:pt x="16896665" y="0"/>
                </a:lnTo>
                <a:lnTo>
                  <a:pt x="16896665" y="8718053"/>
                </a:lnTo>
                <a:lnTo>
                  <a:pt x="0" y="8718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69590" y="8769975"/>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7089820" y="178885"/>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3345411" y="756193"/>
            <a:ext cx="11724467"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Sprint 1</a:t>
            </a:r>
          </a:p>
        </p:txBody>
      </p:sp>
      <p:graphicFrame>
        <p:nvGraphicFramePr>
          <p:cNvPr id="14" name="Table 14"/>
          <p:cNvGraphicFramePr>
            <a:graphicFrameLocks noGrp="1"/>
          </p:cNvGraphicFramePr>
          <p:nvPr/>
        </p:nvGraphicFramePr>
        <p:xfrm>
          <a:off x="1217446" y="1975392"/>
          <a:ext cx="15980399" cy="6976056"/>
        </p:xfrm>
        <a:graphic>
          <a:graphicData uri="http://schemas.openxmlformats.org/drawingml/2006/table">
            <a:tbl>
              <a:tblPr/>
              <a:tblGrid>
                <a:gridCol w="3995100">
                  <a:extLst>
                    <a:ext uri="{9D8B030D-6E8A-4147-A177-3AD203B41FA5}">
                      <a16:colId xmlns:a16="http://schemas.microsoft.com/office/drawing/2014/main" val="20000"/>
                    </a:ext>
                  </a:extLst>
                </a:gridCol>
                <a:gridCol w="3995100">
                  <a:extLst>
                    <a:ext uri="{9D8B030D-6E8A-4147-A177-3AD203B41FA5}">
                      <a16:colId xmlns:a16="http://schemas.microsoft.com/office/drawing/2014/main" val="20001"/>
                    </a:ext>
                  </a:extLst>
                </a:gridCol>
                <a:gridCol w="5937861">
                  <a:extLst>
                    <a:ext uri="{9D8B030D-6E8A-4147-A177-3AD203B41FA5}">
                      <a16:colId xmlns:a16="http://schemas.microsoft.com/office/drawing/2014/main" val="20002"/>
                    </a:ext>
                  </a:extLst>
                </a:gridCol>
                <a:gridCol w="2052338">
                  <a:extLst>
                    <a:ext uri="{9D8B030D-6E8A-4147-A177-3AD203B41FA5}">
                      <a16:colId xmlns:a16="http://schemas.microsoft.com/office/drawing/2014/main" val="20003"/>
                    </a:ext>
                  </a:extLst>
                </a:gridCol>
              </a:tblGrid>
              <a:tr h="1186624">
                <a:tc>
                  <a:txBody>
                    <a:bodyPr/>
                    <a:lstStyle/>
                    <a:p>
                      <a:pPr algn="ctr">
                        <a:lnSpc>
                          <a:spcPts val="2759"/>
                        </a:lnSpc>
                        <a:defRPr/>
                      </a:pPr>
                      <a:r>
                        <a:rPr lang="en-US" sz="1999" b="1" u="sng">
                          <a:solidFill>
                            <a:srgbClr val="FFFFFF"/>
                          </a:solidFill>
                          <a:latin typeface="Quicksand Bold"/>
                          <a:ea typeface="Quicksand Bold"/>
                          <a:cs typeface="Quicksand Bold"/>
                          <a:sym typeface="Quicksand Bold"/>
                        </a:rPr>
                        <a:t>Story ID</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2760"/>
                        </a:lnSpc>
                        <a:defRPr/>
                      </a:pPr>
                      <a:r>
                        <a:rPr lang="en-US" sz="2000" b="1" u="sng">
                          <a:solidFill>
                            <a:srgbClr val="FFFFFF"/>
                          </a:solidFill>
                          <a:latin typeface="Quicksand Bold"/>
                          <a:ea typeface="Quicksand Bold"/>
                          <a:cs typeface="Quicksand Bold"/>
                          <a:sym typeface="Quicksand Bold"/>
                        </a:rPr>
                        <a:t>User Story/Task Description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2760"/>
                        </a:lnSpc>
                        <a:defRPr/>
                      </a:pPr>
                      <a:r>
                        <a:rPr lang="en-US" sz="2000" b="1" u="sng">
                          <a:solidFill>
                            <a:srgbClr val="FFFFFF"/>
                          </a:solidFill>
                          <a:latin typeface="Quicksand Bold"/>
                          <a:ea typeface="Quicksand Bold"/>
                          <a:cs typeface="Quicksand Bold"/>
                          <a:sym typeface="Quicksand Bold"/>
                        </a:rPr>
                        <a:t>Acceptance Criteria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ctr">
                        <a:lnSpc>
                          <a:spcPts val="2760"/>
                        </a:lnSpc>
                        <a:defRPr/>
                      </a:pPr>
                      <a:r>
                        <a:rPr lang="en-US" sz="2000" b="1" u="sng">
                          <a:solidFill>
                            <a:srgbClr val="FFFFFF"/>
                          </a:solidFill>
                          <a:latin typeface="Quicksand Bold"/>
                          <a:ea typeface="Quicksand Bold"/>
                          <a:cs typeface="Quicksand Bold"/>
                          <a:sym typeface="Quicksand Bold"/>
                        </a:rPr>
                        <a:t>Story Points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00354">
                <a:tc rowSpan="6">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6">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Users can input location manually.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6">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Choose from predefined cities.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Display temperature.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Display humidity.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Display weather condition.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584830">
                <a:tc vMerge="1">
                  <a:txBody>
                    <a:bodyPr/>
                    <a:lstStyle/>
                    <a:p>
                      <a:pPr algn="ctr">
                        <a:lnSpc>
                          <a:spcPts val="2070"/>
                        </a:lnSpc>
                        <a:defRPr/>
                      </a:pPr>
                      <a:r>
                        <a:rPr lang="en-US" sz="1500">
                          <a:solidFill>
                            <a:srgbClr val="FFFFFF"/>
                          </a:solidFill>
                          <a:latin typeface="Quicksand"/>
                          <a:ea typeface="Quicksand"/>
                          <a:cs typeface="Quicksand"/>
                          <a:sym typeface="Quicksand"/>
                        </a:rPr>
                        <a:t>US1</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1: Input location to get real-time weather data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Handle errors for invalid locations.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400354">
                <a:tc rowSpan="3">
                  <a:txBody>
                    <a:bodyPr/>
                    <a:lstStyle/>
                    <a:p>
                      <a:pPr algn="ctr">
                        <a:lnSpc>
                          <a:spcPts val="2070"/>
                        </a:lnSpc>
                        <a:defRPr/>
                      </a:pPr>
                      <a:r>
                        <a:rPr lang="en-US" sz="1500">
                          <a:solidFill>
                            <a:srgbClr val="FFFFFF"/>
                          </a:solidFill>
                          <a:latin typeface="Quicksand"/>
                          <a:ea typeface="Quicksand"/>
                          <a:cs typeface="Quicksand"/>
                          <a:sym typeface="Quicksand"/>
                        </a:rPr>
                        <a:t>US2</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3">
                  <a:txBody>
                    <a:bodyPr/>
                    <a:lstStyle/>
                    <a:p>
                      <a:pPr algn="l">
                        <a:lnSpc>
                          <a:spcPts val="2070"/>
                        </a:lnSpc>
                        <a:defRPr/>
                      </a:pPr>
                      <a:r>
                        <a:rPr lang="en-US" sz="1500">
                          <a:solidFill>
                            <a:srgbClr val="FFFFFF"/>
                          </a:solidFill>
                          <a:latin typeface="Quicksand"/>
                          <a:ea typeface="Quicksand"/>
                          <a:cs typeface="Quicksand"/>
                          <a:sym typeface="Quicksand"/>
                        </a:rPr>
                        <a:t>User Story 2: Detect user location automatically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Request geolocation permission.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3">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US2</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2: Detect user location automatically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Retrieve weather data automatically.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US2</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2: Detect user location automatically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Handle errors if permission is denied.</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400354">
                <a:tc rowSpan="5">
                  <a:txBody>
                    <a:bodyPr/>
                    <a:lstStyle/>
                    <a:p>
                      <a:pPr algn="ctr">
                        <a:lnSpc>
                          <a:spcPts val="2070"/>
                        </a:lnSpc>
                        <a:defRPr/>
                      </a:pPr>
                      <a:r>
                        <a:rPr lang="en-US" sz="1500">
                          <a:solidFill>
                            <a:srgbClr val="FFFFFF"/>
                          </a:solidFill>
                          <a:latin typeface="Quicksand"/>
                          <a:ea typeface="Quicksand"/>
                          <a:cs typeface="Quicksand"/>
                          <a:sym typeface="Quicksand"/>
                        </a:rPr>
                        <a:t>US3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5">
                  <a:txBody>
                    <a:bodyPr/>
                    <a:lstStyle/>
                    <a:p>
                      <a:pPr algn="l">
                        <a:lnSpc>
                          <a:spcPts val="2070"/>
                        </a:lnSpc>
                        <a:defRPr/>
                      </a:pPr>
                      <a:r>
                        <a:rPr lang="en-US" sz="1500">
                          <a:solidFill>
                            <a:srgbClr val="FFFFFF"/>
                          </a:solidFill>
                          <a:latin typeface="Quicksand"/>
                          <a:ea typeface="Quicksand"/>
                          <a:cs typeface="Quicksand"/>
                          <a:sym typeface="Quicksand"/>
                        </a:rPr>
                        <a:t>User Story 3: Display basic weather details clearly on the homepage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Show temperature.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rowSpan="5">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Display basic weather details clearly on the homepage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Show humidity.</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Display basic weather details clearly on the homepage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Show wind speed.</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2"/>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Display basic weather details clearly on the homepage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Show weather condition.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3"/>
                  </a:ext>
                </a:extLst>
              </a:tr>
              <a:tr h="400354">
                <a:tc vMerge="1">
                  <a:txBody>
                    <a:bodyPr/>
                    <a:lstStyle/>
                    <a:p>
                      <a:pPr algn="ctr">
                        <a:lnSpc>
                          <a:spcPts val="2070"/>
                        </a:lnSpc>
                        <a:defRPr/>
                      </a:pPr>
                      <a:r>
                        <a:rPr lang="en-US" sz="1500">
                          <a:solidFill>
                            <a:srgbClr val="FFFFFF"/>
                          </a:solidFill>
                          <a:latin typeface="Quicksand"/>
                          <a:ea typeface="Quicksand"/>
                          <a:cs typeface="Quicksand"/>
                          <a:sym typeface="Quicksand"/>
                        </a:rPr>
                        <a:t>US3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l">
                        <a:lnSpc>
                          <a:spcPts val="2070"/>
                        </a:lnSpc>
                        <a:defRPr/>
                      </a:pPr>
                      <a:r>
                        <a:rPr lang="en-US" sz="1500">
                          <a:solidFill>
                            <a:srgbClr val="FFFFFF"/>
                          </a:solidFill>
                          <a:latin typeface="Quicksand"/>
                          <a:ea typeface="Quicksand"/>
                          <a:cs typeface="Quicksand"/>
                          <a:sym typeface="Quicksand"/>
                        </a:rPr>
                        <a:t>User Story 3: Display basic weather details clearly on the homepage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Quicksand"/>
                          <a:ea typeface="Quicksand"/>
                          <a:cs typeface="Quicksand"/>
                          <a:sym typeface="Quicksand"/>
                        </a:rPr>
                        <a:t>Ensure user-friendly layout.</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vMerge="1">
                  <a:txBody>
                    <a:bodyPr/>
                    <a:lstStyle/>
                    <a:p>
                      <a:pPr algn="ctr">
                        <a:lnSpc>
                          <a:spcPts val="2070"/>
                        </a:lnSpc>
                        <a:defRPr/>
                      </a:pPr>
                      <a:r>
                        <a:rPr lang="en-US" sz="1500">
                          <a:solidFill>
                            <a:srgbClr val="FFFFFF"/>
                          </a:solidFill>
                          <a:latin typeface="Quicksand"/>
                          <a:ea typeface="Quicksand"/>
                          <a:cs typeface="Quicksand"/>
                          <a:sym typeface="Quicksand"/>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713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213907"/>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Sprint 1</a:t>
            </a:r>
          </a:p>
        </p:txBody>
      </p:sp>
      <p:graphicFrame>
        <p:nvGraphicFramePr>
          <p:cNvPr id="14" name="Table 14"/>
          <p:cNvGraphicFramePr>
            <a:graphicFrameLocks noGrp="1"/>
          </p:cNvGraphicFramePr>
          <p:nvPr/>
        </p:nvGraphicFramePr>
        <p:xfrm>
          <a:off x="1741325" y="2636300"/>
          <a:ext cx="15189200" cy="5450231"/>
        </p:xfrm>
        <a:graphic>
          <a:graphicData uri="http://schemas.openxmlformats.org/drawingml/2006/table">
            <a:tbl>
              <a:tblPr/>
              <a:tblGrid>
                <a:gridCol w="3797300">
                  <a:extLst>
                    <a:ext uri="{9D8B030D-6E8A-4147-A177-3AD203B41FA5}">
                      <a16:colId xmlns:a16="http://schemas.microsoft.com/office/drawing/2014/main" val="20000"/>
                    </a:ext>
                  </a:extLst>
                </a:gridCol>
                <a:gridCol w="3797300">
                  <a:extLst>
                    <a:ext uri="{9D8B030D-6E8A-4147-A177-3AD203B41FA5}">
                      <a16:colId xmlns:a16="http://schemas.microsoft.com/office/drawing/2014/main" val="20001"/>
                    </a:ext>
                  </a:extLst>
                </a:gridCol>
                <a:gridCol w="5643874">
                  <a:extLst>
                    <a:ext uri="{9D8B030D-6E8A-4147-A177-3AD203B41FA5}">
                      <a16:colId xmlns:a16="http://schemas.microsoft.com/office/drawing/2014/main" val="20002"/>
                    </a:ext>
                  </a:extLst>
                </a:gridCol>
                <a:gridCol w="1950726">
                  <a:extLst>
                    <a:ext uri="{9D8B030D-6E8A-4147-A177-3AD203B41FA5}">
                      <a16:colId xmlns:a16="http://schemas.microsoft.com/office/drawing/2014/main" val="20003"/>
                    </a:ext>
                  </a:extLst>
                </a:gridCol>
              </a:tblGrid>
              <a:tr h="380889">
                <a:tc>
                  <a:txBody>
                    <a:bodyPr/>
                    <a:lstStyle/>
                    <a:p>
                      <a:pPr algn="l">
                        <a:lnSpc>
                          <a:spcPts val="2345"/>
                        </a:lnSpc>
                        <a:defRPr/>
                      </a:pPr>
                      <a:r>
                        <a:rPr lang="en-US" sz="1700" b="1">
                          <a:solidFill>
                            <a:srgbClr val="FFFFFF"/>
                          </a:solidFill>
                          <a:latin typeface="Arial Bold"/>
                          <a:ea typeface="Arial Bold"/>
                          <a:cs typeface="Arial Bold"/>
                          <a:sym typeface="Arial Bold"/>
                        </a:rPr>
                        <a:t>Story ID</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User Story/Task Description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Acceptance Criteria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Story Points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96002">
                <a:tc>
                  <a:txBody>
                    <a:bodyPr/>
                    <a:lstStyle/>
                    <a:p>
                      <a:pPr algn="l">
                        <a:lnSpc>
                          <a:spcPts val="2345"/>
                        </a:lnSpc>
                        <a:defRPr/>
                      </a:pPr>
                      <a:r>
                        <a:rPr lang="en-US" sz="1700">
                          <a:solidFill>
                            <a:srgbClr val="FFFFFF"/>
                          </a:solidFill>
                          <a:latin typeface="Arial"/>
                          <a:ea typeface="Arial"/>
                          <a:cs typeface="Arial"/>
                          <a:sym typeface="Arial"/>
                        </a:rPr>
                        <a:t>US4</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4: Manually refresh weather data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Users can refresh data via a button.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2</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Latest weather is displayed.</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696002">
                <a:tc>
                  <a:txBody>
                    <a:bodyPr/>
                    <a:lstStyle/>
                    <a:p>
                      <a:pPr algn="l">
                        <a:lnSpc>
                          <a:spcPts val="2345"/>
                        </a:lnSpc>
                        <a:defRPr/>
                      </a:pPr>
                      <a:r>
                        <a:rPr lang="en-US" sz="1700">
                          <a:solidFill>
                            <a:srgbClr val="FFFFFF"/>
                          </a:solidFill>
                          <a:latin typeface="Arial"/>
                          <a:ea typeface="Arial"/>
                          <a:cs typeface="Arial"/>
                          <a:sym typeface="Arial"/>
                        </a:rPr>
                        <a:t>US5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5: Make website responsive for mobile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Website works on desktop.</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Website works on mobile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Weather data clearly visible on all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96002">
                <a:tc>
                  <a:txBody>
                    <a:bodyPr/>
                    <a:lstStyle/>
                    <a:p>
                      <a:pPr algn="l">
                        <a:lnSpc>
                          <a:spcPts val="2345"/>
                        </a:lnSpc>
                        <a:defRPr/>
                      </a:pPr>
                      <a:r>
                        <a:rPr lang="en-US" sz="1700">
                          <a:solidFill>
                            <a:srgbClr val="FFFFFF"/>
                          </a:solidFill>
                          <a:latin typeface="Arial"/>
                          <a:ea typeface="Arial"/>
                          <a:cs typeface="Arial"/>
                          <a:sym typeface="Arial"/>
                        </a:rPr>
                        <a:t>TS1</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Technical Story 1: Set up basic UI/UX design for weather data display</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Create homepage with input fields.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3</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Add buttons for location input and refresh.</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Display weather data neatly.</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696002">
                <a:tc>
                  <a:txBody>
                    <a:bodyPr/>
                    <a:lstStyle/>
                    <a:p>
                      <a:pPr algn="l">
                        <a:lnSpc>
                          <a:spcPts val="2345"/>
                        </a:lnSpc>
                        <a:defRPr/>
                      </a:pPr>
                      <a:r>
                        <a:rPr lang="en-US" sz="1700">
                          <a:solidFill>
                            <a:srgbClr val="FFFFFF"/>
                          </a:solidFill>
                          <a:latin typeface="Arial"/>
                          <a:ea typeface="Arial"/>
                          <a:cs typeface="Arial"/>
                          <a:sym typeface="Arial"/>
                        </a:rPr>
                        <a:t>TS2</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Technical Story 2: Integrate a weather API to fetch real-time data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Successfully fetch real-time weather data from an external API.</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Handle errors for invalid locations.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213907"/>
            <a:ext cx="13985700" cy="1104900"/>
          </a:xfrm>
          <a:prstGeom prst="rect">
            <a:avLst/>
          </a:prstGeom>
        </p:spPr>
        <p:txBody>
          <a:bodyPr lIns="0" tIns="0" rIns="0" bIns="0" rtlCol="0" anchor="t">
            <a:spAutoFit/>
          </a:bodyPr>
          <a:lstStyle/>
          <a:p>
            <a:pPr algn="ctr">
              <a:lnSpc>
                <a:spcPts val="8640"/>
              </a:lnSpc>
            </a:pPr>
            <a:r>
              <a:rPr lang="en-US" sz="7200">
                <a:solidFill>
                  <a:srgbClr val="F4C624"/>
                </a:solidFill>
                <a:latin typeface="Anton"/>
                <a:ea typeface="Anton"/>
                <a:cs typeface="Anton"/>
                <a:sym typeface="Anton"/>
              </a:rPr>
              <a:t>Sprint 1</a:t>
            </a:r>
          </a:p>
        </p:txBody>
      </p:sp>
      <p:graphicFrame>
        <p:nvGraphicFramePr>
          <p:cNvPr id="14" name="Table 14"/>
          <p:cNvGraphicFramePr>
            <a:graphicFrameLocks noGrp="1"/>
          </p:cNvGraphicFramePr>
          <p:nvPr/>
        </p:nvGraphicFramePr>
        <p:xfrm>
          <a:off x="1741325" y="2636300"/>
          <a:ext cx="15189200" cy="5450231"/>
        </p:xfrm>
        <a:graphic>
          <a:graphicData uri="http://schemas.openxmlformats.org/drawingml/2006/table">
            <a:tbl>
              <a:tblPr/>
              <a:tblGrid>
                <a:gridCol w="3797300">
                  <a:extLst>
                    <a:ext uri="{9D8B030D-6E8A-4147-A177-3AD203B41FA5}">
                      <a16:colId xmlns:a16="http://schemas.microsoft.com/office/drawing/2014/main" val="20000"/>
                    </a:ext>
                  </a:extLst>
                </a:gridCol>
                <a:gridCol w="3797300">
                  <a:extLst>
                    <a:ext uri="{9D8B030D-6E8A-4147-A177-3AD203B41FA5}">
                      <a16:colId xmlns:a16="http://schemas.microsoft.com/office/drawing/2014/main" val="20001"/>
                    </a:ext>
                  </a:extLst>
                </a:gridCol>
                <a:gridCol w="5643874">
                  <a:extLst>
                    <a:ext uri="{9D8B030D-6E8A-4147-A177-3AD203B41FA5}">
                      <a16:colId xmlns:a16="http://schemas.microsoft.com/office/drawing/2014/main" val="20002"/>
                    </a:ext>
                  </a:extLst>
                </a:gridCol>
                <a:gridCol w="1950726">
                  <a:extLst>
                    <a:ext uri="{9D8B030D-6E8A-4147-A177-3AD203B41FA5}">
                      <a16:colId xmlns:a16="http://schemas.microsoft.com/office/drawing/2014/main" val="20003"/>
                    </a:ext>
                  </a:extLst>
                </a:gridCol>
              </a:tblGrid>
              <a:tr h="380889">
                <a:tc>
                  <a:txBody>
                    <a:bodyPr/>
                    <a:lstStyle/>
                    <a:p>
                      <a:pPr algn="l">
                        <a:lnSpc>
                          <a:spcPts val="2345"/>
                        </a:lnSpc>
                        <a:defRPr/>
                      </a:pPr>
                      <a:r>
                        <a:rPr lang="en-US" sz="1700" b="1">
                          <a:solidFill>
                            <a:srgbClr val="FFFFFF"/>
                          </a:solidFill>
                          <a:latin typeface="Arial Bold"/>
                          <a:ea typeface="Arial Bold"/>
                          <a:cs typeface="Arial Bold"/>
                          <a:sym typeface="Arial Bold"/>
                        </a:rPr>
                        <a:t>Story ID</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User Story/Task Description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Acceptance Criteria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Story Points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96002">
                <a:tc>
                  <a:txBody>
                    <a:bodyPr/>
                    <a:lstStyle/>
                    <a:p>
                      <a:pPr algn="l">
                        <a:lnSpc>
                          <a:spcPts val="2345"/>
                        </a:lnSpc>
                        <a:defRPr/>
                      </a:pPr>
                      <a:r>
                        <a:rPr lang="en-US" sz="1700">
                          <a:solidFill>
                            <a:srgbClr val="FFFFFF"/>
                          </a:solidFill>
                          <a:latin typeface="Arial"/>
                          <a:ea typeface="Arial"/>
                          <a:cs typeface="Arial"/>
                          <a:sym typeface="Arial"/>
                        </a:rPr>
                        <a:t>US4</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4: Manually refresh weather data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Users can refresh data via a button.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2</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Latest weather is displayed.</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696002">
                <a:tc>
                  <a:txBody>
                    <a:bodyPr/>
                    <a:lstStyle/>
                    <a:p>
                      <a:pPr algn="l">
                        <a:lnSpc>
                          <a:spcPts val="2345"/>
                        </a:lnSpc>
                        <a:defRPr/>
                      </a:pPr>
                      <a:r>
                        <a:rPr lang="en-US" sz="1700">
                          <a:solidFill>
                            <a:srgbClr val="FFFFFF"/>
                          </a:solidFill>
                          <a:latin typeface="Arial"/>
                          <a:ea typeface="Arial"/>
                          <a:cs typeface="Arial"/>
                          <a:sym typeface="Arial"/>
                        </a:rPr>
                        <a:t>US5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5: Make website responsive for mobile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Website works on desktop.</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Website works on mobile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Weather data clearly visible on all devices.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96002">
                <a:tc>
                  <a:txBody>
                    <a:bodyPr/>
                    <a:lstStyle/>
                    <a:p>
                      <a:pPr algn="l">
                        <a:lnSpc>
                          <a:spcPts val="2345"/>
                        </a:lnSpc>
                        <a:defRPr/>
                      </a:pPr>
                      <a:r>
                        <a:rPr lang="en-US" sz="1700">
                          <a:solidFill>
                            <a:srgbClr val="FFFFFF"/>
                          </a:solidFill>
                          <a:latin typeface="Arial"/>
                          <a:ea typeface="Arial"/>
                          <a:cs typeface="Arial"/>
                          <a:sym typeface="Arial"/>
                        </a:rPr>
                        <a:t>TS1</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Technical Story 1: Set up basic UI/UX design for weather data display</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Create homepage with input fields.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3</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Add buttons for location input and refresh.</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Display weather data neatly.</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696002">
                <a:tc>
                  <a:txBody>
                    <a:bodyPr/>
                    <a:lstStyle/>
                    <a:p>
                      <a:pPr algn="l">
                        <a:lnSpc>
                          <a:spcPts val="2345"/>
                        </a:lnSpc>
                        <a:defRPr/>
                      </a:pPr>
                      <a:r>
                        <a:rPr lang="en-US" sz="1700">
                          <a:solidFill>
                            <a:srgbClr val="FFFFFF"/>
                          </a:solidFill>
                          <a:latin typeface="Arial"/>
                          <a:ea typeface="Arial"/>
                          <a:cs typeface="Arial"/>
                          <a:sym typeface="Arial"/>
                        </a:rPr>
                        <a:t>TS2</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Technical Story 2: Integrate a weather API to fetch real-time data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Successfully fetch real-time weather data from an external API.</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380889">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Handle errors for invalid locations.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295228"/>
            <a:ext cx="139857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Test Cases - 1</a:t>
            </a:r>
          </a:p>
        </p:txBody>
      </p:sp>
      <p:graphicFrame>
        <p:nvGraphicFramePr>
          <p:cNvPr id="14" name="Table 14"/>
          <p:cNvGraphicFramePr>
            <a:graphicFrameLocks noGrp="1"/>
          </p:cNvGraphicFramePr>
          <p:nvPr/>
        </p:nvGraphicFramePr>
        <p:xfrm>
          <a:off x="1397250" y="3048000"/>
          <a:ext cx="15417800" cy="5118901"/>
        </p:xfrm>
        <a:graphic>
          <a:graphicData uri="http://schemas.openxmlformats.org/drawingml/2006/table">
            <a:tbl>
              <a:tblPr/>
              <a:tblGrid>
                <a:gridCol w="3083560">
                  <a:extLst>
                    <a:ext uri="{9D8B030D-6E8A-4147-A177-3AD203B41FA5}">
                      <a16:colId xmlns:a16="http://schemas.microsoft.com/office/drawing/2014/main" val="20000"/>
                    </a:ext>
                  </a:extLst>
                </a:gridCol>
                <a:gridCol w="3083560">
                  <a:extLst>
                    <a:ext uri="{9D8B030D-6E8A-4147-A177-3AD203B41FA5}">
                      <a16:colId xmlns:a16="http://schemas.microsoft.com/office/drawing/2014/main" val="20001"/>
                    </a:ext>
                  </a:extLst>
                </a:gridCol>
                <a:gridCol w="4238464">
                  <a:extLst>
                    <a:ext uri="{9D8B030D-6E8A-4147-A177-3AD203B41FA5}">
                      <a16:colId xmlns:a16="http://schemas.microsoft.com/office/drawing/2014/main" val="20002"/>
                    </a:ext>
                  </a:extLst>
                </a:gridCol>
                <a:gridCol w="2679339">
                  <a:extLst>
                    <a:ext uri="{9D8B030D-6E8A-4147-A177-3AD203B41FA5}">
                      <a16:colId xmlns:a16="http://schemas.microsoft.com/office/drawing/2014/main" val="20003"/>
                    </a:ext>
                  </a:extLst>
                </a:gridCol>
                <a:gridCol w="2332877">
                  <a:extLst>
                    <a:ext uri="{9D8B030D-6E8A-4147-A177-3AD203B41FA5}">
                      <a16:colId xmlns:a16="http://schemas.microsoft.com/office/drawing/2014/main" val="20004"/>
                    </a:ext>
                  </a:extLst>
                </a:gridCol>
              </a:tblGrid>
              <a:tr h="380732">
                <a:tc>
                  <a:txBody>
                    <a:bodyPr/>
                    <a:lstStyle/>
                    <a:p>
                      <a:pPr algn="ctr">
                        <a:lnSpc>
                          <a:spcPts val="2345"/>
                        </a:lnSpc>
                        <a:defRPr/>
                      </a:pPr>
                      <a:r>
                        <a:rPr lang="en-US" sz="1700" b="1">
                          <a:solidFill>
                            <a:srgbClr val="FFFFFF"/>
                          </a:solidFill>
                          <a:latin typeface="Arial Bold"/>
                          <a:ea typeface="Arial Bold"/>
                          <a:cs typeface="Arial Bold"/>
                          <a:sym typeface="Arial Bold"/>
                        </a:rPr>
                        <a:t>Story ID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Arial Bold"/>
                          <a:ea typeface="Arial Bold"/>
                          <a:cs typeface="Arial Bold"/>
                          <a:sym typeface="Arial Bold"/>
                        </a:rPr>
                        <a:t>Test Case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Arial Bold"/>
                          <a:ea typeface="Arial Bold"/>
                          <a:cs typeface="Arial Bold"/>
                          <a:sym typeface="Arial Bold"/>
                        </a:rPr>
                        <a:t>Expected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Arial Bold"/>
                          <a:ea typeface="Arial Bold"/>
                          <a:cs typeface="Arial Bold"/>
                          <a:sym typeface="Arial Bold"/>
                        </a:rPr>
                        <a:t>Tested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345"/>
                        </a:lnSpc>
                        <a:defRPr/>
                      </a:pPr>
                      <a:r>
                        <a:rPr lang="en-US" sz="1700" b="1">
                          <a:solidFill>
                            <a:srgbClr val="FFFFFF"/>
                          </a:solidFill>
                          <a:latin typeface="Arial Bold"/>
                          <a:ea typeface="Arial Bold"/>
                          <a:cs typeface="Arial Bold"/>
                          <a:sym typeface="Arial Bold"/>
                        </a:rPr>
                        <a:t>Pass/Fail</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380732">
                <a:tc>
                  <a:txBody>
                    <a:bodyPr/>
                    <a:lstStyle/>
                    <a:p>
                      <a:pPr algn="l">
                        <a:lnSpc>
                          <a:spcPts val="2345"/>
                        </a:lnSpc>
                        <a:defRPr/>
                      </a:pPr>
                      <a:r>
                        <a:rPr lang="en-US" sz="1700">
                          <a:solidFill>
                            <a:srgbClr val="FFFFFF"/>
                          </a:solidFill>
                          <a:latin typeface="Arial"/>
                          <a:ea typeface="Arial"/>
                          <a:cs typeface="Arial"/>
                          <a:sym typeface="Arial"/>
                        </a:rPr>
                        <a:t>US1</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Verify manual location input.</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Manual location input is accepted.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676976">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 with valid and invalid locations.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Valid locations show weather; invalid locations show error message.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mobile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676976">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Confirm weather data display.</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Correct weather data (temperature, humidity, condition) is displayed.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both</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676976">
                <a:tc>
                  <a:txBody>
                    <a:bodyPr/>
                    <a:lstStyle/>
                    <a:p>
                      <a:pPr algn="l">
                        <a:lnSpc>
                          <a:spcPts val="2345"/>
                        </a:lnSpc>
                        <a:defRPr/>
                      </a:pPr>
                      <a:r>
                        <a:rPr lang="en-US" sz="1700">
                          <a:solidFill>
                            <a:srgbClr val="FFFFFF"/>
                          </a:solidFill>
                          <a:latin typeface="Arial"/>
                          <a:ea typeface="Arial"/>
                          <a:cs typeface="Arial"/>
                          <a:sym typeface="Arial"/>
                        </a:rPr>
                        <a:t>US2</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 geolocation permission request.</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System requests user location permission.</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676976">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Validate automatic weather retrieval.</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Weather is automatically fetched based on user location.</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mobile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676976">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Check error handling.</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Error message displays if geolocation permission is denied.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972557">
                <a:tc>
                  <a:txBody>
                    <a:bodyPr/>
                    <a:lstStyle/>
                    <a:p>
                      <a:pPr algn="l">
                        <a:lnSpc>
                          <a:spcPts val="2345"/>
                        </a:lnSpc>
                        <a:defRPr/>
                      </a:pPr>
                      <a:r>
                        <a:rPr lang="en-US" sz="1700">
                          <a:solidFill>
                            <a:srgbClr val="FFFFFF"/>
                          </a:solidFill>
                          <a:latin typeface="Arial"/>
                          <a:ea typeface="Arial"/>
                          <a:cs typeface="Arial"/>
                          <a:sym typeface="Arial"/>
                        </a:rPr>
                        <a:t>US3</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Confirm that weather details (temperature, humidity, wind, condition) are shown correctly.</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All weather details are displayed correctly on the homepage.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Tested on both</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61504" y="9500761"/>
            <a:ext cx="17164992" cy="1123460"/>
            <a:chOff x="0" y="0"/>
            <a:chExt cx="22886656" cy="1497947"/>
          </a:xfrm>
        </p:grpSpPr>
        <p:sp>
          <p:nvSpPr>
            <p:cNvPr id="7" name="Freeform 7"/>
            <p:cNvSpPr/>
            <p:nvPr/>
          </p:nvSpPr>
          <p:spPr>
            <a:xfrm>
              <a:off x="0" y="0"/>
              <a:ext cx="22886670" cy="1497965"/>
            </a:xfrm>
            <a:custGeom>
              <a:avLst/>
              <a:gdLst/>
              <a:ahLst/>
              <a:cxnLst/>
              <a:rect l="l" t="t" r="r" b="b"/>
              <a:pathLst>
                <a:path w="22886670" h="1497965">
                  <a:moveTo>
                    <a:pt x="0" y="0"/>
                  </a:moveTo>
                  <a:lnTo>
                    <a:pt x="22886670" y="0"/>
                  </a:lnTo>
                  <a:lnTo>
                    <a:pt x="22886670" y="1497965"/>
                  </a:lnTo>
                  <a:lnTo>
                    <a:pt x="0" y="1497965"/>
                  </a:lnTo>
                  <a:lnTo>
                    <a:pt x="0" y="0"/>
                  </a:lnTo>
                  <a:close/>
                </a:path>
              </a:pathLst>
            </a:custGeom>
            <a:blipFill>
              <a:blip r:embed="rId4"/>
              <a:stretch>
                <a:fillRect l="-1630" r="-1630" b="1"/>
              </a:stretch>
            </a:blipFill>
          </p:spPr>
          <p:txBody>
            <a:bodyPr/>
            <a:lstStyle/>
            <a:p>
              <a:endParaRPr lang="en-US"/>
            </a:p>
          </p:txBody>
        </p:sp>
      </p:grpSp>
      <p:sp>
        <p:nvSpPr>
          <p:cNvPr id="8" name="Freeform 8"/>
          <p:cNvSpPr/>
          <p:nvPr/>
        </p:nvSpPr>
        <p:spPr>
          <a:xfrm>
            <a:off x="561504" y="485218"/>
            <a:ext cx="17164992" cy="9084401"/>
          </a:xfrm>
          <a:custGeom>
            <a:avLst/>
            <a:gdLst/>
            <a:ahLst/>
            <a:cxnLst/>
            <a:rect l="l" t="t" r="r" b="b"/>
            <a:pathLst>
              <a:path w="17164992" h="9084401">
                <a:moveTo>
                  <a:pt x="0" y="0"/>
                </a:moveTo>
                <a:lnTo>
                  <a:pt x="17164992" y="0"/>
                </a:lnTo>
                <a:lnTo>
                  <a:pt x="17164992" y="9084401"/>
                </a:lnTo>
                <a:lnTo>
                  <a:pt x="0" y="9084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230772"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228853" y="9258300"/>
            <a:ext cx="1441243" cy="859341"/>
            <a:chOff x="0" y="0"/>
            <a:chExt cx="1921657" cy="1145788"/>
          </a:xfrm>
        </p:grpSpPr>
        <p:sp>
          <p:nvSpPr>
            <p:cNvPr id="11" name="Freeform 11"/>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grpSp>
        <p:nvGrpSpPr>
          <p:cNvPr id="12" name="Group 12"/>
          <p:cNvGrpSpPr/>
          <p:nvPr/>
        </p:nvGrpSpPr>
        <p:grpSpPr>
          <a:xfrm>
            <a:off x="16538678" y="169359"/>
            <a:ext cx="1441243" cy="859341"/>
            <a:chOff x="0" y="0"/>
            <a:chExt cx="1921657" cy="1145788"/>
          </a:xfrm>
        </p:grpSpPr>
        <p:sp>
          <p:nvSpPr>
            <p:cNvPr id="13" name="Freeform 13"/>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9"/>
              <a:stretch>
                <a:fillRect l="-66" r="-67"/>
              </a:stretch>
            </a:blipFill>
          </p:spPr>
          <p:txBody>
            <a:bodyPr/>
            <a:lstStyle/>
            <a:p>
              <a:endParaRPr lang="en-US"/>
            </a:p>
          </p:txBody>
        </p:sp>
      </p:grpSp>
      <p:sp>
        <p:nvSpPr>
          <p:cNvPr id="14" name="Freeform 14"/>
          <p:cNvSpPr/>
          <p:nvPr/>
        </p:nvSpPr>
        <p:spPr>
          <a:xfrm>
            <a:off x="7817491"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3404209" y="2819170"/>
            <a:ext cx="2653018" cy="2653018"/>
          </a:xfrm>
          <a:custGeom>
            <a:avLst/>
            <a:gdLst/>
            <a:ahLst/>
            <a:cxnLst/>
            <a:rect l="l" t="t" r="r" b="b"/>
            <a:pathLst>
              <a:path w="2653018" h="2653018">
                <a:moveTo>
                  <a:pt x="0" y="0"/>
                </a:moveTo>
                <a:lnTo>
                  <a:pt x="2653018" y="0"/>
                </a:lnTo>
                <a:lnTo>
                  <a:pt x="2653018" y="2653018"/>
                </a:lnTo>
                <a:lnTo>
                  <a:pt x="0" y="2653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a:off x="12729076" y="2560269"/>
            <a:ext cx="4530224" cy="2901955"/>
            <a:chOff x="0" y="0"/>
            <a:chExt cx="6415331" cy="4109510"/>
          </a:xfrm>
        </p:grpSpPr>
        <p:sp>
          <p:nvSpPr>
            <p:cNvPr id="17" name="Freeform 17"/>
            <p:cNvSpPr/>
            <p:nvPr/>
          </p:nvSpPr>
          <p:spPr>
            <a:xfrm>
              <a:off x="0" y="0"/>
              <a:ext cx="6415278" cy="4109532"/>
            </a:xfrm>
            <a:custGeom>
              <a:avLst/>
              <a:gdLst/>
              <a:ahLst/>
              <a:cxnLst/>
              <a:rect l="l" t="t" r="r" b="b"/>
              <a:pathLst>
                <a:path w="6415278" h="4109532">
                  <a:moveTo>
                    <a:pt x="0" y="0"/>
                  </a:moveTo>
                  <a:lnTo>
                    <a:pt x="6415278" y="0"/>
                  </a:lnTo>
                  <a:lnTo>
                    <a:pt x="6415278" y="4109532"/>
                  </a:lnTo>
                  <a:lnTo>
                    <a:pt x="0" y="4109532"/>
                  </a:lnTo>
                  <a:lnTo>
                    <a:pt x="0" y="0"/>
                  </a:lnTo>
                  <a:close/>
                </a:path>
              </a:pathLst>
            </a:custGeom>
            <a:blipFill>
              <a:blip r:embed="rId10"/>
              <a:stretch>
                <a:fillRect t="-32774" b="-64745"/>
              </a:stretch>
            </a:blipFill>
          </p:spPr>
          <p:txBody>
            <a:bodyPr/>
            <a:lstStyle/>
            <a:p>
              <a:endParaRPr lang="en-US"/>
            </a:p>
          </p:txBody>
        </p:sp>
      </p:grpSp>
      <p:grpSp>
        <p:nvGrpSpPr>
          <p:cNvPr id="18" name="Group 18"/>
          <p:cNvGrpSpPr/>
          <p:nvPr/>
        </p:nvGrpSpPr>
        <p:grpSpPr>
          <a:xfrm>
            <a:off x="6749335" y="1567770"/>
            <a:ext cx="5838488" cy="3904418"/>
            <a:chOff x="0" y="0"/>
            <a:chExt cx="5739129" cy="3837973"/>
          </a:xfrm>
        </p:grpSpPr>
        <p:sp>
          <p:nvSpPr>
            <p:cNvPr id="19" name="Freeform 19"/>
            <p:cNvSpPr/>
            <p:nvPr/>
          </p:nvSpPr>
          <p:spPr>
            <a:xfrm>
              <a:off x="0" y="0"/>
              <a:ext cx="5739130" cy="3837940"/>
            </a:xfrm>
            <a:custGeom>
              <a:avLst/>
              <a:gdLst/>
              <a:ahLst/>
              <a:cxnLst/>
              <a:rect l="l" t="t" r="r" b="b"/>
              <a:pathLst>
                <a:path w="5739130" h="3837940">
                  <a:moveTo>
                    <a:pt x="0" y="0"/>
                  </a:moveTo>
                  <a:lnTo>
                    <a:pt x="5739130" y="0"/>
                  </a:lnTo>
                  <a:lnTo>
                    <a:pt x="5739130" y="3837940"/>
                  </a:lnTo>
                  <a:lnTo>
                    <a:pt x="0" y="3837940"/>
                  </a:lnTo>
                  <a:lnTo>
                    <a:pt x="0" y="0"/>
                  </a:lnTo>
                  <a:close/>
                </a:path>
              </a:pathLst>
            </a:custGeom>
            <a:blipFill>
              <a:blip r:embed="rId11"/>
              <a:stretch>
                <a:fillRect t="-49690" b="-49691"/>
              </a:stretch>
            </a:blipFill>
          </p:spPr>
          <p:txBody>
            <a:bodyPr/>
            <a:lstStyle/>
            <a:p>
              <a:endParaRPr lang="en-US"/>
            </a:p>
          </p:txBody>
        </p:sp>
      </p:grpSp>
      <p:sp>
        <p:nvSpPr>
          <p:cNvPr id="20" name="TextBox 20"/>
          <p:cNvSpPr txBox="1"/>
          <p:nvPr/>
        </p:nvSpPr>
        <p:spPr>
          <a:xfrm>
            <a:off x="1855491" y="999621"/>
            <a:ext cx="14577018"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THIS IS OUR TEAM</a:t>
            </a:r>
          </a:p>
        </p:txBody>
      </p:sp>
      <p:sp>
        <p:nvSpPr>
          <p:cNvPr id="21" name="TextBox 21"/>
          <p:cNvSpPr txBox="1"/>
          <p:nvPr/>
        </p:nvSpPr>
        <p:spPr>
          <a:xfrm>
            <a:off x="7217469" y="5552941"/>
            <a:ext cx="3853062" cy="2156460"/>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Mohith Durga Srinivas Tripuramallu</a:t>
            </a:r>
          </a:p>
          <a:p>
            <a:pPr algn="ctr">
              <a:lnSpc>
                <a:spcPts val="4320"/>
              </a:lnSpc>
            </a:pPr>
            <a:endParaRPr lang="en-US" sz="3000" b="1">
              <a:solidFill>
                <a:srgbClr val="FFFFFF"/>
              </a:solidFill>
              <a:latin typeface="Quicksand Bold"/>
              <a:ea typeface="Quicksand Bold"/>
              <a:cs typeface="Quicksand Bold"/>
              <a:sym typeface="Quicksand Bold"/>
            </a:endParaRPr>
          </a:p>
        </p:txBody>
      </p:sp>
      <p:sp>
        <p:nvSpPr>
          <p:cNvPr id="22" name="TextBox 22"/>
          <p:cNvSpPr txBox="1"/>
          <p:nvPr/>
        </p:nvSpPr>
        <p:spPr>
          <a:xfrm>
            <a:off x="12804188" y="5628404"/>
            <a:ext cx="3853062" cy="1070610"/>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Sai Rajeswari Ghanta</a:t>
            </a:r>
          </a:p>
        </p:txBody>
      </p:sp>
      <p:sp>
        <p:nvSpPr>
          <p:cNvPr id="23" name="TextBox 23"/>
          <p:cNvSpPr txBox="1"/>
          <p:nvPr/>
        </p:nvSpPr>
        <p:spPr>
          <a:xfrm>
            <a:off x="7217469" y="7315024"/>
            <a:ext cx="3853062" cy="3048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Backend Developer</a:t>
            </a:r>
          </a:p>
        </p:txBody>
      </p:sp>
      <p:sp>
        <p:nvSpPr>
          <p:cNvPr id="24" name="TextBox 24"/>
          <p:cNvSpPr txBox="1"/>
          <p:nvPr/>
        </p:nvSpPr>
        <p:spPr>
          <a:xfrm>
            <a:off x="12804081" y="6794264"/>
            <a:ext cx="3853062" cy="3048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Quality Assurance Tester</a:t>
            </a:r>
          </a:p>
        </p:txBody>
      </p:sp>
      <p:grpSp>
        <p:nvGrpSpPr>
          <p:cNvPr id="25" name="Group 25"/>
          <p:cNvGrpSpPr/>
          <p:nvPr/>
        </p:nvGrpSpPr>
        <p:grpSpPr>
          <a:xfrm>
            <a:off x="1343746" y="2399994"/>
            <a:ext cx="4140174" cy="3072194"/>
            <a:chOff x="0" y="0"/>
            <a:chExt cx="4037733" cy="2996179"/>
          </a:xfrm>
        </p:grpSpPr>
        <p:sp>
          <p:nvSpPr>
            <p:cNvPr id="26" name="Freeform 26"/>
            <p:cNvSpPr/>
            <p:nvPr/>
          </p:nvSpPr>
          <p:spPr>
            <a:xfrm>
              <a:off x="0" y="0"/>
              <a:ext cx="4037711" cy="2996230"/>
            </a:xfrm>
            <a:custGeom>
              <a:avLst/>
              <a:gdLst/>
              <a:ahLst/>
              <a:cxnLst/>
              <a:rect l="l" t="t" r="r" b="b"/>
              <a:pathLst>
                <a:path w="4037711" h="2996230">
                  <a:moveTo>
                    <a:pt x="0" y="0"/>
                  </a:moveTo>
                  <a:lnTo>
                    <a:pt x="4037711" y="0"/>
                  </a:lnTo>
                  <a:lnTo>
                    <a:pt x="4037711" y="2996230"/>
                  </a:lnTo>
                  <a:lnTo>
                    <a:pt x="0" y="2996230"/>
                  </a:lnTo>
                  <a:lnTo>
                    <a:pt x="0" y="0"/>
                  </a:lnTo>
                  <a:close/>
                </a:path>
              </a:pathLst>
            </a:custGeom>
            <a:blipFill>
              <a:blip r:embed="rId12"/>
              <a:stretch>
                <a:fillRect t="-53662" b="-53661"/>
              </a:stretch>
            </a:blipFill>
          </p:spPr>
          <p:txBody>
            <a:bodyPr/>
            <a:lstStyle/>
            <a:p>
              <a:endParaRPr lang="en-US"/>
            </a:p>
          </p:txBody>
        </p:sp>
      </p:grpSp>
      <p:sp>
        <p:nvSpPr>
          <p:cNvPr id="27" name="TextBox 27"/>
          <p:cNvSpPr txBox="1"/>
          <p:nvPr/>
        </p:nvSpPr>
        <p:spPr>
          <a:xfrm>
            <a:off x="1630751" y="5552941"/>
            <a:ext cx="3853062" cy="1613535"/>
          </a:xfrm>
          <a:prstGeom prst="rect">
            <a:avLst/>
          </a:prstGeom>
        </p:spPr>
        <p:txBody>
          <a:bodyPr lIns="0" tIns="0" rIns="0" bIns="0" rtlCol="0" anchor="t">
            <a:spAutoFit/>
          </a:bodyPr>
          <a:lstStyle/>
          <a:p>
            <a:pPr algn="ctr">
              <a:lnSpc>
                <a:spcPts val="4320"/>
              </a:lnSpc>
            </a:pPr>
            <a:r>
              <a:rPr lang="en-US" sz="3000" b="1">
                <a:solidFill>
                  <a:srgbClr val="FFFFFF"/>
                </a:solidFill>
                <a:latin typeface="Quicksand Bold"/>
                <a:ea typeface="Quicksand Bold"/>
                <a:cs typeface="Quicksand Bold"/>
                <a:sym typeface="Quicksand Bold"/>
              </a:rPr>
              <a:t>Bharadwaj Reddy Asireddy</a:t>
            </a:r>
          </a:p>
          <a:p>
            <a:pPr algn="ctr">
              <a:lnSpc>
                <a:spcPts val="4320"/>
              </a:lnSpc>
            </a:pPr>
            <a:endParaRPr lang="en-US" sz="3000" b="1">
              <a:solidFill>
                <a:srgbClr val="FFFFFF"/>
              </a:solidFill>
              <a:latin typeface="Quicksand Bold"/>
              <a:ea typeface="Quicksand Bold"/>
              <a:cs typeface="Quicksand Bold"/>
              <a:sym typeface="Quicksand Bold"/>
            </a:endParaRPr>
          </a:p>
        </p:txBody>
      </p:sp>
      <p:sp>
        <p:nvSpPr>
          <p:cNvPr id="28" name="TextBox 28"/>
          <p:cNvSpPr txBox="1"/>
          <p:nvPr/>
        </p:nvSpPr>
        <p:spPr>
          <a:xfrm>
            <a:off x="1487302" y="6660914"/>
            <a:ext cx="3853062" cy="571500"/>
          </a:xfrm>
          <a:prstGeom prst="rect">
            <a:avLst/>
          </a:prstGeom>
        </p:spPr>
        <p:txBody>
          <a:bodyPr lIns="0" tIns="0" rIns="0" bIns="0" rtlCol="0" anchor="t">
            <a:spAutoFit/>
          </a:bodyPr>
          <a:lstStyle/>
          <a:p>
            <a:pPr algn="ctr">
              <a:lnSpc>
                <a:spcPts val="2592"/>
              </a:lnSpc>
            </a:pPr>
            <a:r>
              <a:rPr lang="en-US" sz="1800">
                <a:solidFill>
                  <a:srgbClr val="FFFFFF"/>
                </a:solidFill>
                <a:latin typeface="Quicksand"/>
                <a:ea typeface="Quicksand"/>
                <a:cs typeface="Quicksand"/>
                <a:sym typeface="Quicksand"/>
              </a:rPr>
              <a:t>Backend Developer &amp; UI/UX Designer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274898"/>
            <a:ext cx="139857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Test Cases - 1</a:t>
            </a:r>
          </a:p>
        </p:txBody>
      </p:sp>
      <p:graphicFrame>
        <p:nvGraphicFramePr>
          <p:cNvPr id="14" name="Table 14"/>
          <p:cNvGraphicFramePr>
            <a:graphicFrameLocks noGrp="1"/>
          </p:cNvGraphicFramePr>
          <p:nvPr/>
        </p:nvGraphicFramePr>
        <p:xfrm>
          <a:off x="1629250" y="3048000"/>
          <a:ext cx="15176500" cy="5758716"/>
        </p:xfrm>
        <a:graphic>
          <a:graphicData uri="http://schemas.openxmlformats.org/drawingml/2006/table">
            <a:tbl>
              <a:tblPr/>
              <a:tblGrid>
                <a:gridCol w="3035300">
                  <a:extLst>
                    <a:ext uri="{9D8B030D-6E8A-4147-A177-3AD203B41FA5}">
                      <a16:colId xmlns:a16="http://schemas.microsoft.com/office/drawing/2014/main" val="20000"/>
                    </a:ext>
                  </a:extLst>
                </a:gridCol>
                <a:gridCol w="3035300">
                  <a:extLst>
                    <a:ext uri="{9D8B030D-6E8A-4147-A177-3AD203B41FA5}">
                      <a16:colId xmlns:a16="http://schemas.microsoft.com/office/drawing/2014/main" val="20001"/>
                    </a:ext>
                  </a:extLst>
                </a:gridCol>
                <a:gridCol w="3035300">
                  <a:extLst>
                    <a:ext uri="{9D8B030D-6E8A-4147-A177-3AD203B41FA5}">
                      <a16:colId xmlns:a16="http://schemas.microsoft.com/office/drawing/2014/main" val="20002"/>
                    </a:ext>
                  </a:extLst>
                </a:gridCol>
                <a:gridCol w="3035300">
                  <a:extLst>
                    <a:ext uri="{9D8B030D-6E8A-4147-A177-3AD203B41FA5}">
                      <a16:colId xmlns:a16="http://schemas.microsoft.com/office/drawing/2014/main" val="20003"/>
                    </a:ext>
                  </a:extLst>
                </a:gridCol>
                <a:gridCol w="3035300">
                  <a:extLst>
                    <a:ext uri="{9D8B030D-6E8A-4147-A177-3AD203B41FA5}">
                      <a16:colId xmlns:a16="http://schemas.microsoft.com/office/drawing/2014/main" val="20004"/>
                    </a:ext>
                  </a:extLst>
                </a:gridCol>
              </a:tblGrid>
              <a:tr h="380833">
                <a:tc>
                  <a:txBody>
                    <a:bodyPr/>
                    <a:lstStyle/>
                    <a:p>
                      <a:pPr algn="ctr">
                        <a:lnSpc>
                          <a:spcPts val="2070"/>
                        </a:lnSpc>
                        <a:defRPr/>
                      </a:pPr>
                      <a:r>
                        <a:rPr lang="en-US" sz="1500">
                          <a:solidFill>
                            <a:srgbClr val="FFFFFF"/>
                          </a:solidFill>
                          <a:latin typeface="Arial"/>
                          <a:ea typeface="Arial"/>
                          <a:cs typeface="Arial"/>
                          <a:sym typeface="Arial"/>
                        </a:rPr>
                        <a:t>Story ID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070"/>
                        </a:lnSpc>
                        <a:defRPr/>
                      </a:pPr>
                      <a:r>
                        <a:rPr lang="en-US" sz="1500">
                          <a:solidFill>
                            <a:srgbClr val="FFFFFF"/>
                          </a:solidFill>
                          <a:latin typeface="Arial"/>
                          <a:ea typeface="Arial"/>
                          <a:cs typeface="Arial"/>
                          <a:sym typeface="Arial"/>
                        </a:rPr>
                        <a:t>Test Case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070"/>
                        </a:lnSpc>
                        <a:defRPr/>
                      </a:pPr>
                      <a:r>
                        <a:rPr lang="en-US" sz="1500">
                          <a:solidFill>
                            <a:srgbClr val="FFFFFF"/>
                          </a:solidFill>
                          <a:latin typeface="Arial"/>
                          <a:ea typeface="Arial"/>
                          <a:cs typeface="Arial"/>
                          <a:sym typeface="Arial"/>
                        </a:rPr>
                        <a:t>Expected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070"/>
                        </a:lnSpc>
                        <a:defRPr/>
                      </a:pPr>
                      <a:r>
                        <a:rPr lang="en-US" sz="1500">
                          <a:solidFill>
                            <a:srgbClr val="FFFFFF"/>
                          </a:solidFill>
                          <a:latin typeface="Arial"/>
                          <a:ea typeface="Arial"/>
                          <a:cs typeface="Arial"/>
                          <a:sym typeface="Arial"/>
                        </a:rPr>
                        <a:t>Tested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070"/>
                        </a:lnSpc>
                        <a:defRPr/>
                      </a:pPr>
                      <a:r>
                        <a:rPr lang="en-US" sz="1500">
                          <a:solidFill>
                            <a:srgbClr val="FFFFFF"/>
                          </a:solidFill>
                          <a:latin typeface="Arial"/>
                          <a:ea typeface="Arial"/>
                          <a:cs typeface="Arial"/>
                          <a:sym typeface="Arial"/>
                        </a:rPr>
                        <a:t>Pass/Fail</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600647">
                <a:tc>
                  <a:txBody>
                    <a:bodyPr/>
                    <a:lstStyle/>
                    <a:p>
                      <a:pPr algn="l">
                        <a:lnSpc>
                          <a:spcPts val="2070"/>
                        </a:lnSpc>
                        <a:defRPr/>
                      </a:pPr>
                      <a:r>
                        <a:rPr lang="en-US" sz="1500">
                          <a:solidFill>
                            <a:srgbClr val="FFFFFF"/>
                          </a:solidFill>
                          <a:latin typeface="Arial"/>
                          <a:ea typeface="Arial"/>
                          <a:cs typeface="Arial"/>
                          <a:sym typeface="Arial"/>
                        </a:rPr>
                        <a:t>US4</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Verify that the refresh button fetches updated weather data.</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Weather data updates after refresh button is clicked.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80833">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Ensure page refreshes correctly.</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The page refreshes and shows the latest data.</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mobile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600647">
                <a:tc>
                  <a:txBody>
                    <a:bodyPr/>
                    <a:lstStyle/>
                    <a:p>
                      <a:pPr algn="l">
                        <a:lnSpc>
                          <a:spcPts val="2070"/>
                        </a:lnSpc>
                        <a:defRPr/>
                      </a:pPr>
                      <a:r>
                        <a:rPr lang="en-US" sz="1500">
                          <a:solidFill>
                            <a:srgbClr val="FFFFFF"/>
                          </a:solidFill>
                          <a:latin typeface="Arial"/>
                          <a:ea typeface="Arial"/>
                          <a:cs typeface="Arial"/>
                          <a:sym typeface="Arial"/>
                        </a:rPr>
                        <a:t>US5</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 responsiveness on various devices (mobile, tablet,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Website is responsive and adapts to different screen sizes.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tablet</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600647">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Check if layout is clear on all devices.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Layout remains clear and usable across all devices.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mobile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600647">
                <a:tc>
                  <a:txBody>
                    <a:bodyPr/>
                    <a:lstStyle/>
                    <a:p>
                      <a:pPr algn="l">
                        <a:lnSpc>
                          <a:spcPts val="2070"/>
                        </a:lnSpc>
                        <a:defRPr/>
                      </a:pPr>
                      <a:r>
                        <a:rPr lang="en-US" sz="1500">
                          <a:solidFill>
                            <a:srgbClr val="FFFFFF"/>
                          </a:solidFill>
                          <a:latin typeface="Arial"/>
                          <a:ea typeface="Arial"/>
                          <a:cs typeface="Arial"/>
                          <a:sym typeface="Arial"/>
                        </a:rPr>
                        <a:t>TS1</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 UI elements (input fields, buttons) on the homepage.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Input fields and buttons work as expected.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both</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600647">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Ensure layout is intuitive and easy to navigate.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Layout is easy to use and navigate for users.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600647">
                <a:tc>
                  <a:txBody>
                    <a:bodyPr/>
                    <a:lstStyle/>
                    <a:p>
                      <a:pPr algn="l">
                        <a:lnSpc>
                          <a:spcPts val="2070"/>
                        </a:lnSpc>
                        <a:defRPr/>
                      </a:pPr>
                      <a:r>
                        <a:rPr lang="en-US" sz="1500">
                          <a:solidFill>
                            <a:srgbClr val="FFFFFF"/>
                          </a:solidFill>
                          <a:latin typeface="Arial"/>
                          <a:ea typeface="Arial"/>
                          <a:cs typeface="Arial"/>
                          <a:sym typeface="Arial"/>
                        </a:rPr>
                        <a:t>TS2</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Validate API integration.</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Weather data is successfully retrieved from the external API.</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both</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600647">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 weather retrieval for valid and invalid locations.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Valid locations show data, invalid ones trigger error handling.</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desktop</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600647">
                <a:tc>
                  <a:txBody>
                    <a:bodyPr/>
                    <a:lstStyle/>
                    <a:p>
                      <a:pPr algn="l">
                        <a:lnSpc>
                          <a:spcPts val="1679"/>
                        </a:lnSpc>
                        <a:defRPr/>
                      </a:pP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Handle API errors.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System gracefully handles API errors (e.g., network failure).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Tested on both</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070"/>
                        </a:lnSpc>
                        <a:defRPr/>
                      </a:pPr>
                      <a:r>
                        <a:rPr lang="en-US" sz="1500">
                          <a:solidFill>
                            <a:srgbClr val="FFFFFF"/>
                          </a:solidFill>
                          <a:latin typeface="Arial"/>
                          <a:ea typeface="Arial"/>
                          <a:cs typeface="Arial"/>
                          <a:sym typeface="Arial"/>
                        </a:rPr>
                        <a:t>Pass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254568"/>
            <a:ext cx="139857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Stories Completed</a:t>
            </a:r>
          </a:p>
        </p:txBody>
      </p:sp>
      <p:graphicFrame>
        <p:nvGraphicFramePr>
          <p:cNvPr id="14" name="Table 14"/>
          <p:cNvGraphicFramePr>
            <a:graphicFrameLocks noGrp="1"/>
          </p:cNvGraphicFramePr>
          <p:nvPr/>
        </p:nvGraphicFramePr>
        <p:xfrm>
          <a:off x="1880625" y="3048000"/>
          <a:ext cx="14325600" cy="5119832"/>
        </p:xfrm>
        <a:graphic>
          <a:graphicData uri="http://schemas.openxmlformats.org/drawingml/2006/table">
            <a:tbl>
              <a:tblPr/>
              <a:tblGrid>
                <a:gridCol w="4775200">
                  <a:extLst>
                    <a:ext uri="{9D8B030D-6E8A-4147-A177-3AD203B41FA5}">
                      <a16:colId xmlns:a16="http://schemas.microsoft.com/office/drawing/2014/main" val="20000"/>
                    </a:ext>
                  </a:extLst>
                </a:gridCol>
                <a:gridCol w="4775200">
                  <a:extLst>
                    <a:ext uri="{9D8B030D-6E8A-4147-A177-3AD203B41FA5}">
                      <a16:colId xmlns:a16="http://schemas.microsoft.com/office/drawing/2014/main" val="20001"/>
                    </a:ext>
                  </a:extLst>
                </a:gridCol>
                <a:gridCol w="4775200">
                  <a:extLst>
                    <a:ext uri="{9D8B030D-6E8A-4147-A177-3AD203B41FA5}">
                      <a16:colId xmlns:a16="http://schemas.microsoft.com/office/drawing/2014/main" val="20002"/>
                    </a:ext>
                  </a:extLst>
                </a:gridCol>
              </a:tblGrid>
              <a:tr h="380733">
                <a:tc>
                  <a:txBody>
                    <a:bodyPr/>
                    <a:lstStyle/>
                    <a:p>
                      <a:pPr algn="ctr">
                        <a:lnSpc>
                          <a:spcPts val="2760"/>
                        </a:lnSpc>
                        <a:defRPr/>
                      </a:pPr>
                      <a:r>
                        <a:rPr lang="en-US" sz="2000" b="1">
                          <a:solidFill>
                            <a:srgbClr val="FFFFFF"/>
                          </a:solidFill>
                          <a:latin typeface="Arial Bold"/>
                          <a:ea typeface="Arial Bold"/>
                          <a:cs typeface="Arial Bold"/>
                          <a:sym typeface="Arial Bold"/>
                        </a:rPr>
                        <a:t>Story ID</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b="1">
                          <a:solidFill>
                            <a:srgbClr val="FFFFFF"/>
                          </a:solidFill>
                          <a:latin typeface="Arial Bold"/>
                          <a:ea typeface="Arial Bold"/>
                          <a:cs typeface="Arial Bold"/>
                          <a:sym typeface="Arial Bold"/>
                        </a:rPr>
                        <a:t>User Story/Task Description</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b="1">
                          <a:solidFill>
                            <a:srgbClr val="FFFFFF"/>
                          </a:solidFill>
                          <a:latin typeface="Arial Bold"/>
                          <a:ea typeface="Arial Bold"/>
                          <a:cs typeface="Arial Bold"/>
                          <a:sym typeface="Arial Bold"/>
                        </a:rPr>
                        <a:t>Story Points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772328">
                <a:tc>
                  <a:txBody>
                    <a:bodyPr/>
                    <a:lstStyle/>
                    <a:p>
                      <a:pPr algn="ctr">
                        <a:lnSpc>
                          <a:spcPts val="2760"/>
                        </a:lnSpc>
                        <a:defRPr/>
                      </a:pPr>
                      <a:r>
                        <a:rPr lang="en-US" sz="2000">
                          <a:solidFill>
                            <a:srgbClr val="FFFFFF"/>
                          </a:solidFill>
                          <a:latin typeface="Arial"/>
                          <a:ea typeface="Arial"/>
                          <a:cs typeface="Arial"/>
                          <a:sym typeface="Arial"/>
                        </a:rPr>
                        <a:t>US1</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Input location to get real-time weather data</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5</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429071">
                <a:tc>
                  <a:txBody>
                    <a:bodyPr/>
                    <a:lstStyle/>
                    <a:p>
                      <a:pPr algn="ctr">
                        <a:lnSpc>
                          <a:spcPts val="2760"/>
                        </a:lnSpc>
                        <a:defRPr/>
                      </a:pPr>
                      <a:r>
                        <a:rPr lang="en-US" sz="2000">
                          <a:solidFill>
                            <a:srgbClr val="FFFFFF"/>
                          </a:solidFill>
                          <a:latin typeface="Arial"/>
                          <a:ea typeface="Arial"/>
                          <a:cs typeface="Arial"/>
                          <a:sym typeface="Arial"/>
                        </a:rPr>
                        <a:t>US2</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Detect user location automatically</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3</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772328">
                <a:tc>
                  <a:txBody>
                    <a:bodyPr/>
                    <a:lstStyle/>
                    <a:p>
                      <a:pPr algn="ctr">
                        <a:lnSpc>
                          <a:spcPts val="2760"/>
                        </a:lnSpc>
                        <a:defRPr/>
                      </a:pPr>
                      <a:r>
                        <a:rPr lang="en-US" sz="2000">
                          <a:solidFill>
                            <a:srgbClr val="FFFFFF"/>
                          </a:solidFill>
                          <a:latin typeface="Arial"/>
                          <a:ea typeface="Arial"/>
                          <a:cs typeface="Arial"/>
                          <a:sym typeface="Arial"/>
                        </a:rPr>
                        <a:t>US3</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Display basic weather details clearly on the homepage</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3</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429071">
                <a:tc>
                  <a:txBody>
                    <a:bodyPr/>
                    <a:lstStyle/>
                    <a:p>
                      <a:pPr algn="ctr">
                        <a:lnSpc>
                          <a:spcPts val="2760"/>
                        </a:lnSpc>
                        <a:defRPr/>
                      </a:pPr>
                      <a:r>
                        <a:rPr lang="en-US" sz="2000">
                          <a:solidFill>
                            <a:srgbClr val="FFFFFF"/>
                          </a:solidFill>
                          <a:latin typeface="Arial"/>
                          <a:ea typeface="Arial"/>
                          <a:cs typeface="Arial"/>
                          <a:sym typeface="Arial"/>
                        </a:rPr>
                        <a:t>US4</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Manually refresh weather data</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2</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772328">
                <a:tc>
                  <a:txBody>
                    <a:bodyPr/>
                    <a:lstStyle/>
                    <a:p>
                      <a:pPr algn="ctr">
                        <a:lnSpc>
                          <a:spcPts val="2760"/>
                        </a:lnSpc>
                        <a:defRPr/>
                      </a:pPr>
                      <a:r>
                        <a:rPr lang="en-US" sz="2000">
                          <a:solidFill>
                            <a:srgbClr val="FFFFFF"/>
                          </a:solidFill>
                          <a:latin typeface="Arial"/>
                          <a:ea typeface="Arial"/>
                          <a:cs typeface="Arial"/>
                          <a:sym typeface="Arial"/>
                        </a:rPr>
                        <a:t>US5</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Make website responsive for mobile devices</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5</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772328">
                <a:tc>
                  <a:txBody>
                    <a:bodyPr/>
                    <a:lstStyle/>
                    <a:p>
                      <a:pPr algn="ctr">
                        <a:lnSpc>
                          <a:spcPts val="2760"/>
                        </a:lnSpc>
                        <a:defRPr/>
                      </a:pPr>
                      <a:r>
                        <a:rPr lang="en-US" sz="2000">
                          <a:solidFill>
                            <a:srgbClr val="FFFFFF"/>
                          </a:solidFill>
                          <a:latin typeface="Arial"/>
                          <a:ea typeface="Arial"/>
                          <a:cs typeface="Arial"/>
                          <a:sym typeface="Arial"/>
                        </a:rPr>
                        <a:t>TS1</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Set up basic UI/UX design for weather data display</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3</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772328">
                <a:tc>
                  <a:txBody>
                    <a:bodyPr/>
                    <a:lstStyle/>
                    <a:p>
                      <a:pPr algn="ctr">
                        <a:lnSpc>
                          <a:spcPts val="2760"/>
                        </a:lnSpc>
                        <a:defRPr/>
                      </a:pPr>
                      <a:r>
                        <a:rPr lang="en-US" sz="2000">
                          <a:solidFill>
                            <a:srgbClr val="FFFFFF"/>
                          </a:solidFill>
                          <a:latin typeface="Arial"/>
                          <a:ea typeface="Arial"/>
                          <a:cs typeface="Arial"/>
                          <a:sym typeface="Arial"/>
                        </a:rPr>
                        <a:t>TS2</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l">
                        <a:lnSpc>
                          <a:spcPts val="2760"/>
                        </a:lnSpc>
                        <a:defRPr/>
                      </a:pPr>
                      <a:r>
                        <a:rPr lang="en-US" sz="2000">
                          <a:solidFill>
                            <a:srgbClr val="FFFFFF"/>
                          </a:solidFill>
                          <a:latin typeface="Arial"/>
                          <a:ea typeface="Arial"/>
                          <a:cs typeface="Arial"/>
                          <a:sym typeface="Arial"/>
                        </a:rPr>
                        <a:t>Integrate a weather API to fetch real-time weather data</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tc>
                  <a:txBody>
                    <a:bodyPr/>
                    <a:lstStyle/>
                    <a:p>
                      <a:pPr algn="ctr">
                        <a:lnSpc>
                          <a:spcPts val="2760"/>
                        </a:lnSpc>
                        <a:defRPr/>
                      </a:pPr>
                      <a:r>
                        <a:rPr lang="en-US" sz="2000">
                          <a:solidFill>
                            <a:srgbClr val="FFFFFF"/>
                          </a:solidFill>
                          <a:latin typeface="Arial"/>
                          <a:ea typeface="Arial"/>
                          <a:cs typeface="Arial"/>
                          <a:sym typeface="Arial"/>
                        </a:rPr>
                        <a:t>5</a:t>
                      </a:r>
                      <a:endParaRPr lang="en-US" sz="1100"/>
                    </a:p>
                  </a:txBody>
                  <a:tcPr marL="28575" marR="28575" marT="28575" marB="28575" anchor="ctr">
                    <a:lnL w="5300" cap="flat" cmpd="sng" algn="ctr">
                      <a:solidFill>
                        <a:srgbClr val="CCCCCC"/>
                      </a:solidFill>
                      <a:prstDash val="solid"/>
                      <a:round/>
                      <a:headEnd type="none" w="med" len="med"/>
                      <a:tailEnd type="none" w="med" len="med"/>
                    </a:lnL>
                    <a:lnR w="5300" cap="flat" cmpd="sng" algn="ctr">
                      <a:solidFill>
                        <a:srgbClr val="CCCCCC"/>
                      </a:solidFill>
                      <a:prstDash val="solid"/>
                      <a:round/>
                      <a:headEnd type="none" w="med" len="med"/>
                      <a:tailEnd type="none" w="med" len="med"/>
                    </a:lnR>
                    <a:lnT w="5300" cap="flat" cmpd="sng" algn="ctr">
                      <a:solidFill>
                        <a:srgbClr val="CCCCCC"/>
                      </a:solidFill>
                      <a:prstDash val="solid"/>
                      <a:round/>
                      <a:headEnd type="none" w="med" len="med"/>
                      <a:tailEnd type="none" w="med" len="med"/>
                    </a:lnT>
                    <a:lnB w="53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2151150" y="1351627"/>
            <a:ext cx="13985700" cy="1394925"/>
          </a:xfrm>
          <a:prstGeom prst="rect">
            <a:avLst/>
          </a:prstGeom>
        </p:spPr>
        <p:txBody>
          <a:bodyPr lIns="0" tIns="0" rIns="0" bIns="0" rtlCol="0" anchor="t">
            <a:spAutoFit/>
          </a:bodyPr>
          <a:lstStyle/>
          <a:p>
            <a:pPr algn="ctr">
              <a:lnSpc>
                <a:spcPts val="10800"/>
              </a:lnSpc>
            </a:pPr>
            <a:r>
              <a:rPr lang="en-US" sz="9000" dirty="0">
                <a:solidFill>
                  <a:srgbClr val="F4C624"/>
                </a:solidFill>
                <a:latin typeface="Anton"/>
                <a:ea typeface="Anton"/>
                <a:cs typeface="Anton"/>
                <a:sym typeface="Anton"/>
              </a:rPr>
              <a:t>Metrics</a:t>
            </a:r>
          </a:p>
        </p:txBody>
      </p:sp>
      <p:sp>
        <p:nvSpPr>
          <p:cNvPr id="14" name="TextBox 14"/>
          <p:cNvSpPr txBox="1"/>
          <p:nvPr/>
        </p:nvSpPr>
        <p:spPr>
          <a:xfrm>
            <a:off x="2536550" y="3281100"/>
            <a:ext cx="5985450" cy="4956810"/>
          </a:xfrm>
          <a:prstGeom prst="rect">
            <a:avLst/>
          </a:prstGeom>
        </p:spPr>
        <p:txBody>
          <a:bodyPr lIns="0" tIns="0" rIns="0" bIns="0" rtlCol="0" anchor="t">
            <a:spAutoFit/>
          </a:bodyPr>
          <a:lstStyle/>
          <a:p>
            <a:pPr algn="l">
              <a:lnSpc>
                <a:spcPts val="4139"/>
              </a:lnSpc>
            </a:pPr>
            <a:r>
              <a:rPr lang="en-US" sz="2999" b="1">
                <a:solidFill>
                  <a:srgbClr val="F4C624"/>
                </a:solidFill>
                <a:latin typeface="Quicksand Bold"/>
                <a:ea typeface="Quicksand Bold"/>
                <a:cs typeface="Quicksand Bold"/>
                <a:sym typeface="Quicksand Bold"/>
              </a:rPr>
              <a:t>Team Velocity (This Sprint)</a:t>
            </a:r>
          </a:p>
          <a:p>
            <a:pPr algn="l">
              <a:lnSpc>
                <a:spcPts val="4139"/>
              </a:lnSpc>
            </a:pPr>
            <a:endParaRPr lang="en-US" sz="2999" b="1">
              <a:solidFill>
                <a:srgbClr val="F4C624"/>
              </a:solidFill>
              <a:latin typeface="Quicksand Bold"/>
              <a:ea typeface="Quicksand Bold"/>
              <a:cs typeface="Quicksand Bold"/>
              <a:sym typeface="Quicksand Bold"/>
            </a:endParaRPr>
          </a:p>
          <a:p>
            <a:pPr marL="514346" lvl="1" indent="-257173" algn="l">
              <a:lnSpc>
                <a:spcPts val="4139"/>
              </a:lnSpc>
              <a:buFont typeface="Arial"/>
              <a:buChar char="•"/>
            </a:pPr>
            <a:r>
              <a:rPr lang="en-US" sz="2999" b="1">
                <a:solidFill>
                  <a:srgbClr val="FFFFFF"/>
                </a:solidFill>
                <a:latin typeface="Quicksand Bold"/>
                <a:ea typeface="Quicksand Bold"/>
                <a:cs typeface="Quicksand Bold"/>
                <a:sym typeface="Quicksand Bold"/>
              </a:rPr>
              <a:t>Total Story Points Committed</a:t>
            </a:r>
            <a:r>
              <a:rPr lang="en-US" sz="2999">
                <a:solidFill>
                  <a:srgbClr val="FFFFFF"/>
                </a:solidFill>
                <a:latin typeface="Quicksand"/>
                <a:ea typeface="Quicksand"/>
                <a:cs typeface="Quicksand"/>
                <a:sym typeface="Quicksand"/>
              </a:rPr>
              <a:t>: 26 points</a:t>
            </a:r>
          </a:p>
          <a:p>
            <a:pPr marL="514346" lvl="1" indent="-257173" algn="l">
              <a:lnSpc>
                <a:spcPts val="4139"/>
              </a:lnSpc>
              <a:buFont typeface="Arial"/>
              <a:buChar char="•"/>
            </a:pPr>
            <a:r>
              <a:rPr lang="en-US" sz="2999" b="1">
                <a:solidFill>
                  <a:srgbClr val="FFFFFF"/>
                </a:solidFill>
                <a:latin typeface="Quicksand Bold"/>
                <a:ea typeface="Quicksand Bold"/>
                <a:cs typeface="Quicksand Bold"/>
                <a:sym typeface="Quicksand Bold"/>
              </a:rPr>
              <a:t>Total Story Points Completed</a:t>
            </a:r>
            <a:r>
              <a:rPr lang="en-US" sz="2999">
                <a:solidFill>
                  <a:srgbClr val="FFFFFF"/>
                </a:solidFill>
                <a:latin typeface="Quicksand"/>
                <a:ea typeface="Quicksand"/>
                <a:cs typeface="Quicksand"/>
                <a:sym typeface="Quicksand"/>
              </a:rPr>
              <a:t>: 26 points</a:t>
            </a:r>
          </a:p>
          <a:p>
            <a:pPr marL="514346" lvl="1" indent="-257173" algn="l">
              <a:lnSpc>
                <a:spcPts val="3599"/>
              </a:lnSpc>
            </a:pPr>
            <a:endParaRPr lang="en-US" sz="2999">
              <a:solidFill>
                <a:srgbClr val="FFFFFF"/>
              </a:solidFill>
              <a:latin typeface="Quicksand"/>
              <a:ea typeface="Quicksand"/>
              <a:cs typeface="Quicksand"/>
              <a:sym typeface="Quicksand"/>
            </a:endParaRPr>
          </a:p>
          <a:p>
            <a:pPr marL="514346" lvl="1" indent="-257173" algn="l">
              <a:lnSpc>
                <a:spcPts val="3599"/>
              </a:lnSpc>
            </a:pPr>
            <a:endParaRPr lang="en-US" sz="2999">
              <a:solidFill>
                <a:srgbClr val="FFFFFF"/>
              </a:solidFill>
              <a:latin typeface="Quicksand"/>
              <a:ea typeface="Quicksand"/>
              <a:cs typeface="Quicksand"/>
              <a:sym typeface="Quicksand"/>
            </a:endParaRPr>
          </a:p>
          <a:p>
            <a:pPr marL="514346" lvl="1" indent="-257173" algn="l">
              <a:lnSpc>
                <a:spcPts val="3599"/>
              </a:lnSpc>
            </a:pPr>
            <a:endParaRPr lang="en-US" sz="2999">
              <a:solidFill>
                <a:srgbClr val="FFFFFF"/>
              </a:solidFill>
              <a:latin typeface="Quicksand"/>
              <a:ea typeface="Quicksand"/>
              <a:cs typeface="Quicksand"/>
              <a:sym typeface="Quicksand"/>
            </a:endParaRPr>
          </a:p>
          <a:p>
            <a:pPr marL="514346" lvl="1" indent="-257173" algn="l">
              <a:lnSpc>
                <a:spcPts val="3599"/>
              </a:lnSpc>
            </a:pPr>
            <a:endParaRPr lang="en-US" sz="2999">
              <a:solidFill>
                <a:srgbClr val="FFFFFF"/>
              </a:solidFill>
              <a:latin typeface="Quicksand"/>
              <a:ea typeface="Quicksand"/>
              <a:cs typeface="Quicksand"/>
              <a:sym typeface="Quicksand"/>
            </a:endParaRPr>
          </a:p>
        </p:txBody>
      </p:sp>
      <p:sp>
        <p:nvSpPr>
          <p:cNvPr id="15" name="TextBox 15"/>
          <p:cNvSpPr txBox="1"/>
          <p:nvPr/>
        </p:nvSpPr>
        <p:spPr>
          <a:xfrm>
            <a:off x="10577013" y="3281100"/>
            <a:ext cx="5985450" cy="3613785"/>
          </a:xfrm>
          <a:prstGeom prst="rect">
            <a:avLst/>
          </a:prstGeom>
        </p:spPr>
        <p:txBody>
          <a:bodyPr lIns="0" tIns="0" rIns="0" bIns="0" rtlCol="0" anchor="t">
            <a:spAutoFit/>
          </a:bodyPr>
          <a:lstStyle/>
          <a:p>
            <a:pPr algn="l">
              <a:lnSpc>
                <a:spcPts val="4139"/>
              </a:lnSpc>
            </a:pPr>
            <a:r>
              <a:rPr lang="en-US" sz="2999" b="1">
                <a:solidFill>
                  <a:srgbClr val="F4C624"/>
                </a:solidFill>
                <a:latin typeface="Quicksand Bold"/>
                <a:ea typeface="Quicksand Bold"/>
                <a:cs typeface="Quicksand Bold"/>
                <a:sym typeface="Quicksand Bold"/>
              </a:rPr>
              <a:t>Committed to Completed</a:t>
            </a:r>
          </a:p>
          <a:p>
            <a:pPr algn="l">
              <a:lnSpc>
                <a:spcPts val="4139"/>
              </a:lnSpc>
            </a:pPr>
            <a:endParaRPr lang="en-US" sz="2999" b="1">
              <a:solidFill>
                <a:srgbClr val="F4C624"/>
              </a:solidFill>
              <a:latin typeface="Quicksand Bold"/>
              <a:ea typeface="Quicksand Bold"/>
              <a:cs typeface="Quicksand Bold"/>
              <a:sym typeface="Quicksand Bold"/>
            </a:endParaRPr>
          </a:p>
          <a:p>
            <a:pPr marL="647695" lvl="1" indent="-323848" algn="l">
              <a:lnSpc>
                <a:spcPts val="4139"/>
              </a:lnSpc>
              <a:buFont typeface="Arial"/>
              <a:buChar char="•"/>
            </a:pPr>
            <a:r>
              <a:rPr lang="en-US" sz="2999" b="1">
                <a:solidFill>
                  <a:srgbClr val="FFFFFF"/>
                </a:solidFill>
                <a:latin typeface="Quicksand Bold"/>
                <a:ea typeface="Quicksand Bold"/>
                <a:cs typeface="Quicksand Bold"/>
                <a:sym typeface="Quicksand Bold"/>
              </a:rPr>
              <a:t>Story Points Committed: 26</a:t>
            </a:r>
          </a:p>
          <a:p>
            <a:pPr marL="647695" lvl="1" indent="-323848" algn="l">
              <a:lnSpc>
                <a:spcPts val="4139"/>
              </a:lnSpc>
              <a:buFont typeface="Arial"/>
              <a:buChar char="•"/>
            </a:pPr>
            <a:r>
              <a:rPr lang="en-US" sz="2999" b="1">
                <a:solidFill>
                  <a:srgbClr val="FFFFFF"/>
                </a:solidFill>
                <a:latin typeface="Quicksand Bold"/>
                <a:ea typeface="Quicksand Bold"/>
                <a:cs typeface="Quicksand Bold"/>
                <a:sym typeface="Quicksand Bold"/>
              </a:rPr>
              <a:t>Story Points Completed: 26</a:t>
            </a:r>
          </a:p>
          <a:p>
            <a:pPr marL="514346" lvl="1" indent="-257173" algn="l">
              <a:lnSpc>
                <a:spcPts val="4139"/>
              </a:lnSpc>
            </a:pPr>
            <a:r>
              <a:rPr lang="en-US" sz="2999" b="1">
                <a:solidFill>
                  <a:srgbClr val="FFFFFF"/>
                </a:solidFill>
                <a:latin typeface="Quicksand Bold"/>
                <a:ea typeface="Quicksand Bold"/>
                <a:cs typeface="Quicksand Bold"/>
                <a:sym typeface="Quicksand Bold"/>
              </a:rPr>
              <a:t>The ratio is:</a:t>
            </a:r>
          </a:p>
          <a:p>
            <a:pPr marL="514346" lvl="1" indent="-257173" algn="l">
              <a:lnSpc>
                <a:spcPts val="4139"/>
              </a:lnSpc>
            </a:pPr>
            <a:r>
              <a:rPr lang="en-US" sz="2999" b="1">
                <a:solidFill>
                  <a:srgbClr val="FFFFFF"/>
                </a:solidFill>
                <a:latin typeface="Quicksand Bold"/>
                <a:ea typeface="Quicksand Bold"/>
                <a:cs typeface="Quicksand Bold"/>
                <a:sym typeface="Quicksand Bold"/>
              </a:rPr>
              <a:t>26 / 26 = 100%</a:t>
            </a:r>
          </a:p>
          <a:p>
            <a:pPr marL="514346" lvl="1" indent="-257173" algn="l">
              <a:lnSpc>
                <a:spcPts val="3599"/>
              </a:lnSpc>
            </a:pPr>
            <a:endParaRPr lang="en-US" sz="2999" b="1">
              <a:solidFill>
                <a:srgbClr val="FFFFFF"/>
              </a:solidFill>
              <a:latin typeface="Quicksand Bold"/>
              <a:ea typeface="Quicksand Bold"/>
              <a:cs typeface="Quicksand Bold"/>
              <a:sym typeface="Quicksand Bold"/>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388"/>
          </a:xfrm>
          <a:custGeom>
            <a:avLst/>
            <a:gdLst/>
            <a:ahLst/>
            <a:cxnLst/>
            <a:rect l="l" t="t" r="r" b="b"/>
            <a:pathLst>
              <a:path w="16230600" h="8374388">
                <a:moveTo>
                  <a:pt x="0" y="0"/>
                </a:moveTo>
                <a:lnTo>
                  <a:pt x="16230600" y="0"/>
                </a:lnTo>
                <a:lnTo>
                  <a:pt x="16230600" y="8374388"/>
                </a:lnTo>
                <a:lnTo>
                  <a:pt x="0" y="837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316067" y="8714896"/>
            <a:ext cx="1425267" cy="849815"/>
            <a:chOff x="0" y="0"/>
            <a:chExt cx="1900356" cy="1133087"/>
          </a:xfrm>
        </p:grpSpPr>
        <p:sp>
          <p:nvSpPr>
            <p:cNvPr id="10" name="Freeform 10"/>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1" name="Group 11"/>
          <p:cNvGrpSpPr/>
          <p:nvPr/>
        </p:nvGrpSpPr>
        <p:grpSpPr>
          <a:xfrm>
            <a:off x="16426030" y="6037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Freeform 13"/>
          <p:cNvSpPr/>
          <p:nvPr/>
        </p:nvSpPr>
        <p:spPr>
          <a:xfrm>
            <a:off x="4601600" y="3140570"/>
            <a:ext cx="9084951" cy="5768944"/>
          </a:xfrm>
          <a:custGeom>
            <a:avLst/>
            <a:gdLst/>
            <a:ahLst/>
            <a:cxnLst/>
            <a:rect l="l" t="t" r="r" b="b"/>
            <a:pathLst>
              <a:path w="9084951" h="5768944">
                <a:moveTo>
                  <a:pt x="0" y="0"/>
                </a:moveTo>
                <a:lnTo>
                  <a:pt x="9084950" y="0"/>
                </a:lnTo>
                <a:lnTo>
                  <a:pt x="9084950" y="5768943"/>
                </a:lnTo>
                <a:lnTo>
                  <a:pt x="0" y="5768943"/>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2151225" y="1081122"/>
            <a:ext cx="13985700" cy="1304925"/>
          </a:xfrm>
          <a:prstGeom prst="rect">
            <a:avLst/>
          </a:prstGeom>
        </p:spPr>
        <p:txBody>
          <a:bodyPr lIns="0" tIns="0" rIns="0" bIns="0" rtlCol="0" anchor="t">
            <a:spAutoFit/>
          </a:bodyPr>
          <a:lstStyle/>
          <a:p>
            <a:pPr algn="ctr">
              <a:lnSpc>
                <a:spcPts val="10320"/>
              </a:lnSpc>
            </a:pPr>
            <a:r>
              <a:rPr lang="en-US" sz="8600">
                <a:solidFill>
                  <a:srgbClr val="F4C624"/>
                </a:solidFill>
                <a:latin typeface="Anton"/>
                <a:ea typeface="Anton"/>
                <a:cs typeface="Anton"/>
                <a:sym typeface="Anton"/>
              </a:rPr>
              <a:t>Metrics</a:t>
            </a:r>
          </a:p>
        </p:txBody>
      </p:sp>
      <p:sp>
        <p:nvSpPr>
          <p:cNvPr id="15" name="TextBox 15"/>
          <p:cNvSpPr txBox="1"/>
          <p:nvPr/>
        </p:nvSpPr>
        <p:spPr>
          <a:xfrm>
            <a:off x="1216042" y="2076691"/>
            <a:ext cx="6224636" cy="778510"/>
          </a:xfrm>
          <a:prstGeom prst="rect">
            <a:avLst/>
          </a:prstGeom>
        </p:spPr>
        <p:txBody>
          <a:bodyPr lIns="0" tIns="0" rIns="0" bIns="0" rtlCol="0" anchor="t">
            <a:spAutoFit/>
          </a:bodyPr>
          <a:lstStyle/>
          <a:p>
            <a:pPr algn="ctr">
              <a:lnSpc>
                <a:spcPts val="6440"/>
              </a:lnSpc>
            </a:pPr>
            <a:r>
              <a:rPr lang="en-US" sz="4600" b="1">
                <a:solidFill>
                  <a:srgbClr val="FFFFFF"/>
                </a:solidFill>
                <a:latin typeface="Canva Sans Bold"/>
                <a:ea typeface="Canva Sans Bold"/>
                <a:cs typeface="Canva Sans Bold"/>
                <a:sym typeface="Canva Sans Bold"/>
              </a:rPr>
              <a:t>Burn down chart</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1805" y="-67317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354692" y="-67317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259763" y="2482477"/>
            <a:ext cx="16230600" cy="613203"/>
            <a:chOff x="0" y="0"/>
            <a:chExt cx="21640800" cy="817604"/>
          </a:xfrm>
        </p:grpSpPr>
        <p:sp>
          <p:nvSpPr>
            <p:cNvPr id="7" name="Freeform 7"/>
            <p:cNvSpPr/>
            <p:nvPr/>
          </p:nvSpPr>
          <p:spPr>
            <a:xfrm>
              <a:off x="0" y="0"/>
              <a:ext cx="21640800" cy="817626"/>
            </a:xfrm>
            <a:custGeom>
              <a:avLst/>
              <a:gdLst/>
              <a:ahLst/>
              <a:cxnLst/>
              <a:rect l="l" t="t" r="r" b="b"/>
              <a:pathLst>
                <a:path w="21640800" h="817626">
                  <a:moveTo>
                    <a:pt x="0" y="0"/>
                  </a:moveTo>
                  <a:lnTo>
                    <a:pt x="21640800" y="0"/>
                  </a:lnTo>
                  <a:lnTo>
                    <a:pt x="21640800" y="817626"/>
                  </a:lnTo>
                  <a:lnTo>
                    <a:pt x="0" y="817626"/>
                  </a:lnTo>
                  <a:lnTo>
                    <a:pt x="0" y="0"/>
                  </a:lnTo>
                  <a:close/>
                </a:path>
              </a:pathLst>
            </a:custGeom>
            <a:blipFill>
              <a:blip r:embed="rId4"/>
              <a:stretch>
                <a:fillRect t="-33882" b="-33879"/>
              </a:stretch>
            </a:blipFill>
          </p:spPr>
          <p:txBody>
            <a:bodyPr/>
            <a:lstStyle/>
            <a:p>
              <a:endParaRPr lang="en-US"/>
            </a:p>
          </p:txBody>
        </p:sp>
      </p:grpSp>
      <p:sp>
        <p:nvSpPr>
          <p:cNvPr id="8" name="Freeform 8"/>
          <p:cNvSpPr/>
          <p:nvPr/>
        </p:nvSpPr>
        <p:spPr>
          <a:xfrm>
            <a:off x="1259763" y="546221"/>
            <a:ext cx="16230600" cy="2068258"/>
          </a:xfrm>
          <a:custGeom>
            <a:avLst/>
            <a:gdLst/>
            <a:ahLst/>
            <a:cxnLst/>
            <a:rect l="l" t="t" r="r" b="b"/>
            <a:pathLst>
              <a:path w="16230600" h="2068258">
                <a:moveTo>
                  <a:pt x="0" y="0"/>
                </a:moveTo>
                <a:lnTo>
                  <a:pt x="16230600" y="0"/>
                </a:lnTo>
                <a:lnTo>
                  <a:pt x="16230600" y="2068258"/>
                </a:lnTo>
                <a:lnTo>
                  <a:pt x="0" y="2068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855491" y="809625"/>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RETROSPECTIVE</a:t>
            </a:r>
          </a:p>
        </p:txBody>
      </p:sp>
      <p:grpSp>
        <p:nvGrpSpPr>
          <p:cNvPr id="10" name="Group 10"/>
          <p:cNvGrpSpPr/>
          <p:nvPr/>
        </p:nvGrpSpPr>
        <p:grpSpPr>
          <a:xfrm>
            <a:off x="16777730" y="1975392"/>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547130" y="265974"/>
            <a:ext cx="1425267" cy="849815"/>
            <a:chOff x="0" y="0"/>
            <a:chExt cx="1900356" cy="1133087"/>
          </a:xfrm>
        </p:grpSpPr>
        <p:sp>
          <p:nvSpPr>
            <p:cNvPr id="13" name="Freeform 13"/>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4" name="Group 14"/>
          <p:cNvGrpSpPr/>
          <p:nvPr/>
        </p:nvGrpSpPr>
        <p:grpSpPr>
          <a:xfrm>
            <a:off x="2343982" y="2985174"/>
            <a:ext cx="13338082" cy="7033124"/>
            <a:chOff x="0" y="0"/>
            <a:chExt cx="17784109" cy="9377499"/>
          </a:xfrm>
        </p:grpSpPr>
        <p:sp>
          <p:nvSpPr>
            <p:cNvPr id="15" name="Freeform 15"/>
            <p:cNvSpPr/>
            <p:nvPr/>
          </p:nvSpPr>
          <p:spPr>
            <a:xfrm>
              <a:off x="0" y="0"/>
              <a:ext cx="17784063" cy="9377553"/>
            </a:xfrm>
            <a:custGeom>
              <a:avLst/>
              <a:gdLst/>
              <a:ahLst/>
              <a:cxnLst/>
              <a:rect l="l" t="t" r="r" b="b"/>
              <a:pathLst>
                <a:path w="17784063" h="9377553">
                  <a:moveTo>
                    <a:pt x="0" y="0"/>
                  </a:moveTo>
                  <a:lnTo>
                    <a:pt x="17784063" y="0"/>
                  </a:lnTo>
                  <a:lnTo>
                    <a:pt x="17784063" y="9377553"/>
                  </a:lnTo>
                  <a:lnTo>
                    <a:pt x="0" y="9377553"/>
                  </a:lnTo>
                  <a:lnTo>
                    <a:pt x="0" y="0"/>
                  </a:lnTo>
                  <a:close/>
                </a:path>
              </a:pathLst>
            </a:custGeom>
            <a:blipFill>
              <a:blip r:embed="rId8"/>
              <a:stretch>
                <a:fillRect t="-255" b="-255"/>
              </a:stretch>
            </a:blipFill>
          </p:spPr>
          <p:txBody>
            <a:bodyPr/>
            <a:lstStyle/>
            <a:p>
              <a:endParaRPr lang="en-US"/>
            </a:p>
          </p:txBody>
        </p:sp>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28700" y="6543675"/>
            <a:ext cx="16230600" cy="1034701"/>
            <a:chOff x="0" y="0"/>
            <a:chExt cx="21640800" cy="1379601"/>
          </a:xfrm>
        </p:grpSpPr>
        <p:sp>
          <p:nvSpPr>
            <p:cNvPr id="5" name="Freeform 5"/>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6" name="Freeform 6"/>
          <p:cNvSpPr/>
          <p:nvPr/>
        </p:nvSpPr>
        <p:spPr>
          <a:xfrm>
            <a:off x="1028700" y="3443495"/>
            <a:ext cx="16230600" cy="3390485"/>
          </a:xfrm>
          <a:custGeom>
            <a:avLst/>
            <a:gdLst/>
            <a:ahLst/>
            <a:cxnLst/>
            <a:rect l="l" t="t" r="r" b="b"/>
            <a:pathLst>
              <a:path w="16230600" h="3390485">
                <a:moveTo>
                  <a:pt x="0" y="0"/>
                </a:moveTo>
                <a:lnTo>
                  <a:pt x="16230600" y="0"/>
                </a:lnTo>
                <a:lnTo>
                  <a:pt x="16230600" y="3390485"/>
                </a:lnTo>
                <a:lnTo>
                  <a:pt x="0" y="3390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855491" y="4238625"/>
            <a:ext cx="14577018" cy="321183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SPRINT PLANNING</a:t>
            </a:r>
          </a:p>
          <a:p>
            <a:pPr algn="ctr">
              <a:lnSpc>
                <a:spcPts val="12960"/>
              </a:lnSpc>
            </a:pPr>
            <a:endParaRPr lang="en-US" sz="9000">
              <a:solidFill>
                <a:srgbClr val="F4C624"/>
              </a:solidFill>
              <a:latin typeface="Anton"/>
              <a:ea typeface="Anton"/>
              <a:cs typeface="Anton"/>
              <a:sym typeface="Anton"/>
            </a:endParaRPr>
          </a:p>
        </p:txBody>
      </p:sp>
      <p:grpSp>
        <p:nvGrpSpPr>
          <p:cNvPr id="8" name="Group 8"/>
          <p:cNvGrpSpPr/>
          <p:nvPr/>
        </p:nvGrpSpPr>
        <p:grpSpPr>
          <a:xfrm>
            <a:off x="16546667" y="6090192"/>
            <a:ext cx="1425267" cy="849815"/>
            <a:chOff x="0" y="0"/>
            <a:chExt cx="1900356" cy="1133087"/>
          </a:xfrm>
        </p:grpSpPr>
        <p:sp>
          <p:nvSpPr>
            <p:cNvPr id="9" name="Freeform 9"/>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0" name="Group 10"/>
          <p:cNvGrpSpPr/>
          <p:nvPr/>
        </p:nvGrpSpPr>
        <p:grpSpPr>
          <a:xfrm>
            <a:off x="781002" y="3095680"/>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2883488" y="-1079152"/>
            <a:ext cx="12476497" cy="12445305"/>
            <a:chOff x="0" y="0"/>
            <a:chExt cx="16635329" cy="16593740"/>
          </a:xfrm>
        </p:grpSpPr>
        <p:sp>
          <p:nvSpPr>
            <p:cNvPr id="13" name="Freeform 1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6546667" y="6090192"/>
            <a:ext cx="1425267" cy="849815"/>
            <a:chOff x="0" y="0"/>
            <a:chExt cx="1900356" cy="1133087"/>
          </a:xfrm>
        </p:grpSpPr>
        <p:sp>
          <p:nvSpPr>
            <p:cNvPr id="5" name="Freeform 5"/>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6" name="Group 6"/>
          <p:cNvGrpSpPr/>
          <p:nvPr/>
        </p:nvGrpSpPr>
        <p:grpSpPr>
          <a:xfrm>
            <a:off x="781002" y="3095680"/>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8" name="Group 8"/>
          <p:cNvGrpSpPr/>
          <p:nvPr/>
        </p:nvGrpSpPr>
        <p:grpSpPr>
          <a:xfrm>
            <a:off x="-2883488" y="-1079152"/>
            <a:ext cx="12476497" cy="12445305"/>
            <a:chOff x="0" y="0"/>
            <a:chExt cx="16635329" cy="16593740"/>
          </a:xfrm>
        </p:grpSpPr>
        <p:sp>
          <p:nvSpPr>
            <p:cNvPr id="9" name="Freeform 9"/>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
        <p:nvSpPr>
          <p:cNvPr id="10" name="Freeform 10"/>
          <p:cNvSpPr/>
          <p:nvPr/>
        </p:nvSpPr>
        <p:spPr>
          <a:xfrm>
            <a:off x="1728501" y="2041847"/>
            <a:ext cx="14571605" cy="6721153"/>
          </a:xfrm>
          <a:custGeom>
            <a:avLst/>
            <a:gdLst/>
            <a:ahLst/>
            <a:cxnLst/>
            <a:rect l="l" t="t" r="r" b="b"/>
            <a:pathLst>
              <a:path w="14571605" h="6721153">
                <a:moveTo>
                  <a:pt x="0" y="0"/>
                </a:moveTo>
                <a:lnTo>
                  <a:pt x="14571605" y="0"/>
                </a:lnTo>
                <a:lnTo>
                  <a:pt x="14571605" y="6721153"/>
                </a:lnTo>
                <a:lnTo>
                  <a:pt x="0" y="6721153"/>
                </a:lnTo>
                <a:lnTo>
                  <a:pt x="0" y="0"/>
                </a:lnTo>
                <a:close/>
              </a:path>
            </a:pathLst>
          </a:custGeom>
          <a:blipFill>
            <a:blip r:embed="rId5"/>
            <a:stretch>
              <a:fillRect/>
            </a:stretch>
          </a:blipFill>
        </p:spPr>
        <p:txBody>
          <a:bodyPr/>
          <a:lstStyle/>
          <a:p>
            <a:endParaRPr 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76694" y="-13246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6546667" y="6090192"/>
            <a:ext cx="1425267" cy="849815"/>
            <a:chOff x="0" y="0"/>
            <a:chExt cx="1900356" cy="1133087"/>
          </a:xfrm>
        </p:grpSpPr>
        <p:sp>
          <p:nvSpPr>
            <p:cNvPr id="5" name="Freeform 5"/>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6" name="Group 6"/>
          <p:cNvGrpSpPr/>
          <p:nvPr/>
        </p:nvGrpSpPr>
        <p:grpSpPr>
          <a:xfrm>
            <a:off x="781002" y="3095680"/>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8" name="Group 8"/>
          <p:cNvGrpSpPr/>
          <p:nvPr/>
        </p:nvGrpSpPr>
        <p:grpSpPr>
          <a:xfrm>
            <a:off x="-2454715" y="679991"/>
            <a:ext cx="12476497" cy="12445305"/>
            <a:chOff x="0" y="0"/>
            <a:chExt cx="16635329" cy="16593740"/>
          </a:xfrm>
        </p:grpSpPr>
        <p:sp>
          <p:nvSpPr>
            <p:cNvPr id="9" name="Freeform 9"/>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
        <p:nvSpPr>
          <p:cNvPr id="10" name="Freeform 10"/>
          <p:cNvSpPr/>
          <p:nvPr/>
        </p:nvSpPr>
        <p:spPr>
          <a:xfrm>
            <a:off x="2473057" y="640614"/>
            <a:ext cx="12807603" cy="8617686"/>
          </a:xfrm>
          <a:custGeom>
            <a:avLst/>
            <a:gdLst/>
            <a:ahLst/>
            <a:cxnLst/>
            <a:rect l="l" t="t" r="r" b="b"/>
            <a:pathLst>
              <a:path w="12807603" h="8617686">
                <a:moveTo>
                  <a:pt x="0" y="0"/>
                </a:moveTo>
                <a:lnTo>
                  <a:pt x="12807603" y="0"/>
                </a:lnTo>
                <a:lnTo>
                  <a:pt x="12807603" y="8617686"/>
                </a:lnTo>
                <a:lnTo>
                  <a:pt x="0" y="8617686"/>
                </a:lnTo>
                <a:lnTo>
                  <a:pt x="0" y="0"/>
                </a:lnTo>
                <a:close/>
              </a:path>
            </a:pathLst>
          </a:custGeom>
          <a:blipFill>
            <a:blip r:embed="rId5"/>
            <a:stretch>
              <a:fillRect t="-159" b="-159"/>
            </a:stretch>
          </a:blipFill>
        </p:spPr>
        <p:txBody>
          <a:bodyPr/>
          <a:lstStyle/>
          <a:p>
            <a:endParaRPr 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6546667" y="6090192"/>
            <a:ext cx="1425267" cy="849815"/>
            <a:chOff x="0" y="0"/>
            <a:chExt cx="1900356" cy="1133087"/>
          </a:xfrm>
        </p:grpSpPr>
        <p:sp>
          <p:nvSpPr>
            <p:cNvPr id="5" name="Freeform 5"/>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6" name="Group 6"/>
          <p:cNvGrpSpPr/>
          <p:nvPr/>
        </p:nvGrpSpPr>
        <p:grpSpPr>
          <a:xfrm>
            <a:off x="781002" y="3095680"/>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8" name="Group 8"/>
          <p:cNvGrpSpPr/>
          <p:nvPr/>
        </p:nvGrpSpPr>
        <p:grpSpPr>
          <a:xfrm>
            <a:off x="-2883488" y="-1079152"/>
            <a:ext cx="12476497" cy="12445305"/>
            <a:chOff x="0" y="0"/>
            <a:chExt cx="16635329" cy="16593740"/>
          </a:xfrm>
        </p:grpSpPr>
        <p:sp>
          <p:nvSpPr>
            <p:cNvPr id="9" name="Freeform 9"/>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
        <p:nvSpPr>
          <p:cNvPr id="10" name="Freeform 10"/>
          <p:cNvSpPr/>
          <p:nvPr/>
        </p:nvSpPr>
        <p:spPr>
          <a:xfrm>
            <a:off x="3191306" y="1028700"/>
            <a:ext cx="11905389" cy="8229600"/>
          </a:xfrm>
          <a:custGeom>
            <a:avLst/>
            <a:gdLst/>
            <a:ahLst/>
            <a:cxnLst/>
            <a:rect l="l" t="t" r="r" b="b"/>
            <a:pathLst>
              <a:path w="11905389" h="8229600">
                <a:moveTo>
                  <a:pt x="0" y="0"/>
                </a:moveTo>
                <a:lnTo>
                  <a:pt x="11905388" y="0"/>
                </a:lnTo>
                <a:lnTo>
                  <a:pt x="11905388" y="8229600"/>
                </a:lnTo>
                <a:lnTo>
                  <a:pt x="0" y="8229600"/>
                </a:lnTo>
                <a:lnTo>
                  <a:pt x="0" y="0"/>
                </a:lnTo>
                <a:close/>
              </a:path>
            </a:pathLst>
          </a:custGeom>
          <a:blipFill>
            <a:blip r:embed="rId5"/>
            <a:stretch>
              <a:fillRect/>
            </a:stretch>
          </a:blipFill>
        </p:spPr>
        <p:txBody>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6546667" y="6090192"/>
            <a:ext cx="1425267" cy="849815"/>
            <a:chOff x="0" y="0"/>
            <a:chExt cx="1900356" cy="1133087"/>
          </a:xfrm>
        </p:grpSpPr>
        <p:sp>
          <p:nvSpPr>
            <p:cNvPr id="5" name="Freeform 5"/>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6" name="Group 6"/>
          <p:cNvGrpSpPr/>
          <p:nvPr/>
        </p:nvGrpSpPr>
        <p:grpSpPr>
          <a:xfrm>
            <a:off x="781002" y="3095680"/>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8" name="Group 8"/>
          <p:cNvGrpSpPr/>
          <p:nvPr/>
        </p:nvGrpSpPr>
        <p:grpSpPr>
          <a:xfrm>
            <a:off x="-2883488" y="-1079152"/>
            <a:ext cx="12476497" cy="12445305"/>
            <a:chOff x="0" y="0"/>
            <a:chExt cx="16635329" cy="16593740"/>
          </a:xfrm>
        </p:grpSpPr>
        <p:sp>
          <p:nvSpPr>
            <p:cNvPr id="9" name="Freeform 9"/>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
        <p:nvSpPr>
          <p:cNvPr id="10" name="Freeform 10"/>
          <p:cNvSpPr/>
          <p:nvPr/>
        </p:nvSpPr>
        <p:spPr>
          <a:xfrm>
            <a:off x="2468263" y="2020587"/>
            <a:ext cx="13250291" cy="6293888"/>
          </a:xfrm>
          <a:custGeom>
            <a:avLst/>
            <a:gdLst/>
            <a:ahLst/>
            <a:cxnLst/>
            <a:rect l="l" t="t" r="r" b="b"/>
            <a:pathLst>
              <a:path w="13250291" h="6293888">
                <a:moveTo>
                  <a:pt x="0" y="0"/>
                </a:moveTo>
                <a:lnTo>
                  <a:pt x="13250290" y="0"/>
                </a:lnTo>
                <a:lnTo>
                  <a:pt x="13250290" y="6293888"/>
                </a:lnTo>
                <a:lnTo>
                  <a:pt x="0" y="6293888"/>
                </a:lnTo>
                <a:lnTo>
                  <a:pt x="0" y="0"/>
                </a:lnTo>
                <a:close/>
              </a:path>
            </a:pathLst>
          </a:custGeom>
          <a:blipFill>
            <a:blip r:embed="rId5"/>
            <a:stretch>
              <a:fillRect/>
            </a:stretch>
          </a:blipFill>
        </p:spPr>
        <p:txBody>
          <a:bodyPr/>
          <a:lstStyle/>
          <a:p>
            <a:endParaRPr 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497045" y="-59351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38549" y="9506477"/>
            <a:ext cx="17210903" cy="1125118"/>
            <a:chOff x="0" y="0"/>
            <a:chExt cx="22947871" cy="1500158"/>
          </a:xfrm>
        </p:grpSpPr>
        <p:sp>
          <p:nvSpPr>
            <p:cNvPr id="7" name="Freeform 7"/>
            <p:cNvSpPr/>
            <p:nvPr/>
          </p:nvSpPr>
          <p:spPr>
            <a:xfrm>
              <a:off x="0" y="0"/>
              <a:ext cx="22947885" cy="1500124"/>
            </a:xfrm>
            <a:custGeom>
              <a:avLst/>
              <a:gdLst/>
              <a:ahLst/>
              <a:cxnLst/>
              <a:rect l="l" t="t" r="r" b="b"/>
              <a:pathLst>
                <a:path w="22947885" h="1500124">
                  <a:moveTo>
                    <a:pt x="0" y="0"/>
                  </a:moveTo>
                  <a:lnTo>
                    <a:pt x="22947885" y="0"/>
                  </a:lnTo>
                  <a:lnTo>
                    <a:pt x="22947885" y="1500124"/>
                  </a:lnTo>
                  <a:lnTo>
                    <a:pt x="0" y="1500124"/>
                  </a:lnTo>
                  <a:lnTo>
                    <a:pt x="0" y="0"/>
                  </a:lnTo>
                  <a:close/>
                </a:path>
              </a:pathLst>
            </a:custGeom>
            <a:blipFill>
              <a:blip r:embed="rId4"/>
              <a:stretch>
                <a:fillRect l="-1568" r="-1568" b="-2"/>
              </a:stretch>
            </a:blipFill>
          </p:spPr>
          <p:txBody>
            <a:bodyPr/>
            <a:lstStyle/>
            <a:p>
              <a:endParaRPr lang="en-US"/>
            </a:p>
          </p:txBody>
        </p:sp>
      </p:grpSp>
      <p:sp>
        <p:nvSpPr>
          <p:cNvPr id="8" name="Freeform 8"/>
          <p:cNvSpPr/>
          <p:nvPr/>
        </p:nvSpPr>
        <p:spPr>
          <a:xfrm>
            <a:off x="500449" y="477697"/>
            <a:ext cx="17210903" cy="9097739"/>
          </a:xfrm>
          <a:custGeom>
            <a:avLst/>
            <a:gdLst/>
            <a:ahLst/>
            <a:cxnLst/>
            <a:rect l="l" t="t" r="r" b="b"/>
            <a:pathLst>
              <a:path w="17210903" h="9097739">
                <a:moveTo>
                  <a:pt x="0" y="0"/>
                </a:moveTo>
                <a:lnTo>
                  <a:pt x="17210903" y="0"/>
                </a:lnTo>
                <a:lnTo>
                  <a:pt x="17210903" y="9097739"/>
                </a:lnTo>
                <a:lnTo>
                  <a:pt x="0" y="9097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29262" y="139926"/>
            <a:ext cx="2344204" cy="1397732"/>
            <a:chOff x="0" y="0"/>
            <a:chExt cx="3125605" cy="1863643"/>
          </a:xfrm>
        </p:grpSpPr>
        <p:sp>
          <p:nvSpPr>
            <p:cNvPr id="10" name="Freeform 10"/>
            <p:cNvSpPr/>
            <p:nvPr/>
          </p:nvSpPr>
          <p:spPr>
            <a:xfrm>
              <a:off x="0" y="0"/>
              <a:ext cx="3125597" cy="1863598"/>
            </a:xfrm>
            <a:custGeom>
              <a:avLst/>
              <a:gdLst/>
              <a:ahLst/>
              <a:cxnLst/>
              <a:rect l="l" t="t" r="r" b="b"/>
              <a:pathLst>
                <a:path w="3125597" h="1863598">
                  <a:moveTo>
                    <a:pt x="0" y="0"/>
                  </a:moveTo>
                  <a:lnTo>
                    <a:pt x="3125597" y="0"/>
                  </a:lnTo>
                  <a:lnTo>
                    <a:pt x="3125597" y="1863598"/>
                  </a:lnTo>
                  <a:lnTo>
                    <a:pt x="0" y="1863598"/>
                  </a:lnTo>
                  <a:lnTo>
                    <a:pt x="0" y="0"/>
                  </a:lnTo>
                  <a:close/>
                </a:path>
              </a:pathLst>
            </a:custGeom>
            <a:blipFill>
              <a:blip r:embed="rId7"/>
              <a:stretch>
                <a:fillRect l="-66" r="-66" b="-2"/>
              </a:stretch>
            </a:blipFill>
          </p:spPr>
          <p:txBody>
            <a:bodyPr/>
            <a:lstStyle/>
            <a:p>
              <a:endParaRPr lang="en-US"/>
            </a:p>
          </p:txBody>
        </p:sp>
      </p:grpSp>
      <p:grpSp>
        <p:nvGrpSpPr>
          <p:cNvPr id="11" name="Group 11"/>
          <p:cNvGrpSpPr/>
          <p:nvPr/>
        </p:nvGrpSpPr>
        <p:grpSpPr>
          <a:xfrm>
            <a:off x="16546667" y="88333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3" name="TextBox 13"/>
          <p:cNvSpPr txBox="1"/>
          <p:nvPr/>
        </p:nvSpPr>
        <p:spPr>
          <a:xfrm>
            <a:off x="1908923" y="848317"/>
            <a:ext cx="15350377" cy="2028825"/>
          </a:xfrm>
          <a:prstGeom prst="rect">
            <a:avLst/>
          </a:prstGeom>
        </p:spPr>
        <p:txBody>
          <a:bodyPr lIns="0" tIns="0" rIns="0" bIns="0" rtlCol="0" anchor="t">
            <a:spAutoFit/>
          </a:bodyPr>
          <a:lstStyle/>
          <a:p>
            <a:pPr algn="ctr">
              <a:lnSpc>
                <a:spcPts val="8039"/>
              </a:lnSpc>
            </a:pPr>
            <a:r>
              <a:rPr lang="en-US" sz="6700">
                <a:solidFill>
                  <a:srgbClr val="F4C624"/>
                </a:solidFill>
                <a:latin typeface="Anton"/>
                <a:ea typeface="Anton"/>
                <a:cs typeface="Anton"/>
                <a:sym typeface="Anton"/>
              </a:rPr>
              <a:t>Improvements made from professor feedback</a:t>
            </a:r>
          </a:p>
        </p:txBody>
      </p:sp>
      <p:sp>
        <p:nvSpPr>
          <p:cNvPr id="14" name="TextBox 14"/>
          <p:cNvSpPr txBox="1"/>
          <p:nvPr/>
        </p:nvSpPr>
        <p:spPr>
          <a:xfrm>
            <a:off x="1301364" y="5759692"/>
            <a:ext cx="4554934" cy="778510"/>
          </a:xfrm>
          <a:prstGeom prst="rect">
            <a:avLst/>
          </a:prstGeom>
        </p:spPr>
        <p:txBody>
          <a:bodyPr lIns="0" tIns="0" rIns="0" bIns="0" rtlCol="0" anchor="t">
            <a:spAutoFit/>
          </a:bodyPr>
          <a:lstStyle/>
          <a:p>
            <a:pPr algn="ctr">
              <a:lnSpc>
                <a:spcPts val="6440"/>
              </a:lnSpc>
            </a:pPr>
            <a:r>
              <a:rPr lang="en-US" sz="4600" b="1">
                <a:solidFill>
                  <a:srgbClr val="F4C624"/>
                </a:solidFill>
                <a:latin typeface="Canva Sans Bold"/>
                <a:ea typeface="Canva Sans Bold"/>
                <a:cs typeface="Canva Sans Bold"/>
                <a:sym typeface="Canva Sans Bold"/>
              </a:rPr>
              <a:t>Sprint planning:</a:t>
            </a:r>
          </a:p>
        </p:txBody>
      </p:sp>
      <p:sp>
        <p:nvSpPr>
          <p:cNvPr id="15" name="TextBox 15"/>
          <p:cNvSpPr txBox="1"/>
          <p:nvPr/>
        </p:nvSpPr>
        <p:spPr>
          <a:xfrm>
            <a:off x="838200" y="2791417"/>
            <a:ext cx="5262077" cy="778510"/>
          </a:xfrm>
          <a:prstGeom prst="rect">
            <a:avLst/>
          </a:prstGeom>
        </p:spPr>
        <p:txBody>
          <a:bodyPr wrap="square" lIns="0" tIns="0" rIns="0" bIns="0" rtlCol="0" anchor="t">
            <a:spAutoFit/>
          </a:bodyPr>
          <a:lstStyle/>
          <a:p>
            <a:pPr algn="ctr">
              <a:lnSpc>
                <a:spcPts val="6440"/>
              </a:lnSpc>
            </a:pPr>
            <a:r>
              <a:rPr lang="en-US" sz="4600" b="1" dirty="0">
                <a:solidFill>
                  <a:srgbClr val="F4C624"/>
                </a:solidFill>
                <a:latin typeface="Canva Sans Bold"/>
                <a:ea typeface="Canva Sans Bold"/>
                <a:cs typeface="Canva Sans Bold"/>
                <a:sym typeface="Canva Sans Bold"/>
              </a:rPr>
              <a:t>Tools Alignment:</a:t>
            </a:r>
          </a:p>
        </p:txBody>
      </p:sp>
      <p:sp>
        <p:nvSpPr>
          <p:cNvPr id="16" name="TextBox 16"/>
          <p:cNvSpPr txBox="1"/>
          <p:nvPr/>
        </p:nvSpPr>
        <p:spPr>
          <a:xfrm>
            <a:off x="3472558" y="3965030"/>
            <a:ext cx="13074109" cy="1581150"/>
          </a:xfrm>
          <a:prstGeom prst="rect">
            <a:avLst/>
          </a:prstGeom>
        </p:spPr>
        <p:txBody>
          <a:bodyPr lIns="0" tIns="0" rIns="0" bIns="0" rtlCol="0" anchor="t">
            <a:spAutoFit/>
          </a:bodyPr>
          <a:lstStyle/>
          <a:p>
            <a:pPr algn="ctr">
              <a:lnSpc>
                <a:spcPts val="4200"/>
              </a:lnSpc>
            </a:pPr>
            <a:r>
              <a:rPr lang="en-US" sz="3000">
                <a:solidFill>
                  <a:srgbClr val="FFFFFF"/>
                </a:solidFill>
                <a:latin typeface="Canva Sans"/>
                <a:ea typeface="Canva Sans"/>
                <a:cs typeface="Canva Sans"/>
                <a:sym typeface="Canva Sans"/>
              </a:rPr>
              <a:t>Adjusted the alignment of tools on the wikipage for improved readability and user experience, based on feedback.</a:t>
            </a:r>
          </a:p>
          <a:p>
            <a:pPr algn="ctr">
              <a:lnSpc>
                <a:spcPts val="4200"/>
              </a:lnSpc>
            </a:pPr>
            <a:endParaRPr lang="en-US" sz="3000">
              <a:solidFill>
                <a:srgbClr val="FFFFFF"/>
              </a:solidFill>
              <a:latin typeface="Canva Sans"/>
              <a:ea typeface="Canva Sans"/>
              <a:cs typeface="Canva Sans"/>
              <a:sym typeface="Canva Sans"/>
            </a:endParaRPr>
          </a:p>
        </p:txBody>
      </p:sp>
      <p:sp>
        <p:nvSpPr>
          <p:cNvPr id="17" name="TextBox 17"/>
          <p:cNvSpPr txBox="1"/>
          <p:nvPr/>
        </p:nvSpPr>
        <p:spPr>
          <a:xfrm>
            <a:off x="3578831" y="7000119"/>
            <a:ext cx="13074109" cy="1581150"/>
          </a:xfrm>
          <a:prstGeom prst="rect">
            <a:avLst/>
          </a:prstGeom>
        </p:spPr>
        <p:txBody>
          <a:bodyPr lIns="0" tIns="0" rIns="0" bIns="0" rtlCol="0" anchor="t">
            <a:spAutoFit/>
          </a:bodyPr>
          <a:lstStyle/>
          <a:p>
            <a:pPr algn="ctr">
              <a:lnSpc>
                <a:spcPts val="4200"/>
              </a:lnSpc>
            </a:pPr>
            <a:r>
              <a:rPr lang="en-US" sz="3000">
                <a:solidFill>
                  <a:srgbClr val="FFFFFF"/>
                </a:solidFill>
                <a:latin typeface="Canva Sans"/>
                <a:ea typeface="Canva Sans"/>
                <a:cs typeface="Canva Sans"/>
                <a:sym typeface="Canva Sans"/>
              </a:rPr>
              <a:t>Transitioned from a 2-day project schedule in the last sprint to a detailed sprint plan, visualized with a supporting graph for better tracking and transparency.</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3C3EE857-602C-D680-BD9C-EFAEEBE2B3B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1183D9-53E9-AE36-6EC5-2828327003A9}"/>
              </a:ext>
            </a:extLst>
          </p:cNvPr>
          <p:cNvGrpSpPr/>
          <p:nvPr/>
        </p:nvGrpSpPr>
        <p:grpSpPr>
          <a:xfrm>
            <a:off x="9593009" y="-1079152"/>
            <a:ext cx="12476497" cy="12445305"/>
            <a:chOff x="0" y="0"/>
            <a:chExt cx="16635329" cy="16593740"/>
          </a:xfrm>
        </p:grpSpPr>
        <p:sp>
          <p:nvSpPr>
            <p:cNvPr id="3" name="Freeform 3">
              <a:extLst>
                <a:ext uri="{FF2B5EF4-FFF2-40B4-BE49-F238E27FC236}">
                  <a16:creationId xmlns:a16="http://schemas.microsoft.com/office/drawing/2014/main" id="{9A13A375-397C-DC46-4061-B2DB7E4D369D}"/>
                </a:ext>
              </a:extLst>
            </p:cNvPr>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a:extLst>
              <a:ext uri="{FF2B5EF4-FFF2-40B4-BE49-F238E27FC236}">
                <a16:creationId xmlns:a16="http://schemas.microsoft.com/office/drawing/2014/main" id="{3C9D3FCC-5DAF-5ABA-FB9D-13FD97444D34}"/>
              </a:ext>
            </a:extLst>
          </p:cNvPr>
          <p:cNvGrpSpPr/>
          <p:nvPr/>
        </p:nvGrpSpPr>
        <p:grpSpPr>
          <a:xfrm>
            <a:off x="16546667" y="6090192"/>
            <a:ext cx="1425267" cy="849815"/>
            <a:chOff x="0" y="0"/>
            <a:chExt cx="1900356" cy="1133087"/>
          </a:xfrm>
        </p:grpSpPr>
        <p:sp>
          <p:nvSpPr>
            <p:cNvPr id="5" name="Freeform 5">
              <a:extLst>
                <a:ext uri="{FF2B5EF4-FFF2-40B4-BE49-F238E27FC236}">
                  <a16:creationId xmlns:a16="http://schemas.microsoft.com/office/drawing/2014/main" id="{4574581A-E5C9-4B46-8300-D076BA1085D6}"/>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6" name="Group 6">
            <a:extLst>
              <a:ext uri="{FF2B5EF4-FFF2-40B4-BE49-F238E27FC236}">
                <a16:creationId xmlns:a16="http://schemas.microsoft.com/office/drawing/2014/main" id="{14DA7690-080C-1975-DAED-6C5A820E432A}"/>
              </a:ext>
            </a:extLst>
          </p:cNvPr>
          <p:cNvGrpSpPr/>
          <p:nvPr/>
        </p:nvGrpSpPr>
        <p:grpSpPr>
          <a:xfrm>
            <a:off x="781002" y="3095680"/>
            <a:ext cx="1425267" cy="849815"/>
            <a:chOff x="0" y="0"/>
            <a:chExt cx="1900356" cy="1133087"/>
          </a:xfrm>
        </p:grpSpPr>
        <p:sp>
          <p:nvSpPr>
            <p:cNvPr id="7" name="Freeform 7">
              <a:extLst>
                <a:ext uri="{FF2B5EF4-FFF2-40B4-BE49-F238E27FC236}">
                  <a16:creationId xmlns:a16="http://schemas.microsoft.com/office/drawing/2014/main" id="{D4733571-B8CD-EC86-3156-5A9993792A62}"/>
                </a:ext>
              </a:extLst>
            </p:cNvPr>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4"/>
              <a:stretch>
                <a:fillRect l="-66" r="-68"/>
              </a:stretch>
            </a:blipFill>
          </p:spPr>
          <p:txBody>
            <a:bodyPr/>
            <a:lstStyle/>
            <a:p>
              <a:endParaRPr lang="en-US"/>
            </a:p>
          </p:txBody>
        </p:sp>
      </p:grpSp>
      <p:grpSp>
        <p:nvGrpSpPr>
          <p:cNvPr id="8" name="Group 8">
            <a:extLst>
              <a:ext uri="{FF2B5EF4-FFF2-40B4-BE49-F238E27FC236}">
                <a16:creationId xmlns:a16="http://schemas.microsoft.com/office/drawing/2014/main" id="{0929D10D-BF80-ED89-32DF-E20853DBAAAA}"/>
              </a:ext>
            </a:extLst>
          </p:cNvPr>
          <p:cNvGrpSpPr/>
          <p:nvPr/>
        </p:nvGrpSpPr>
        <p:grpSpPr>
          <a:xfrm>
            <a:off x="-2883488" y="-1079152"/>
            <a:ext cx="12476497" cy="12445305"/>
            <a:chOff x="0" y="0"/>
            <a:chExt cx="16635329" cy="16593740"/>
          </a:xfrm>
        </p:grpSpPr>
        <p:sp>
          <p:nvSpPr>
            <p:cNvPr id="9" name="Freeform 9">
              <a:extLst>
                <a:ext uri="{FF2B5EF4-FFF2-40B4-BE49-F238E27FC236}">
                  <a16:creationId xmlns:a16="http://schemas.microsoft.com/office/drawing/2014/main" id="{16B52D35-AE58-5709-FDB3-445725E401F6}"/>
                </a:ext>
              </a:extLst>
            </p:cNvPr>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pic>
        <p:nvPicPr>
          <p:cNvPr id="12" name="Picture 11" descr="A screenshot of a computer&#10;&#10;Description automatically generated">
            <a:extLst>
              <a:ext uri="{FF2B5EF4-FFF2-40B4-BE49-F238E27FC236}">
                <a16:creationId xmlns:a16="http://schemas.microsoft.com/office/drawing/2014/main" id="{AF76D1D1-0287-2040-8529-538ED04DA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2324100"/>
            <a:ext cx="13887720" cy="4988242"/>
          </a:xfrm>
          <a:prstGeom prst="rect">
            <a:avLst/>
          </a:prstGeom>
        </p:spPr>
      </p:pic>
    </p:spTree>
    <p:extLst>
      <p:ext uri="{BB962C8B-B14F-4D97-AF65-F5344CB8AC3E}">
        <p14:creationId xmlns:p14="http://schemas.microsoft.com/office/powerpoint/2010/main" val="26764448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676400" y="1143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354692" y="-67317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259763" y="2482477"/>
            <a:ext cx="16230600" cy="613203"/>
            <a:chOff x="0" y="0"/>
            <a:chExt cx="21640800" cy="817604"/>
          </a:xfrm>
        </p:grpSpPr>
        <p:sp>
          <p:nvSpPr>
            <p:cNvPr id="7" name="Freeform 7"/>
            <p:cNvSpPr/>
            <p:nvPr/>
          </p:nvSpPr>
          <p:spPr>
            <a:xfrm>
              <a:off x="0" y="0"/>
              <a:ext cx="21640800" cy="817626"/>
            </a:xfrm>
            <a:custGeom>
              <a:avLst/>
              <a:gdLst/>
              <a:ahLst/>
              <a:cxnLst/>
              <a:rect l="l" t="t" r="r" b="b"/>
              <a:pathLst>
                <a:path w="21640800" h="817626">
                  <a:moveTo>
                    <a:pt x="0" y="0"/>
                  </a:moveTo>
                  <a:lnTo>
                    <a:pt x="21640800" y="0"/>
                  </a:lnTo>
                  <a:lnTo>
                    <a:pt x="21640800" y="817626"/>
                  </a:lnTo>
                  <a:lnTo>
                    <a:pt x="0" y="817626"/>
                  </a:lnTo>
                  <a:lnTo>
                    <a:pt x="0" y="0"/>
                  </a:lnTo>
                  <a:close/>
                </a:path>
              </a:pathLst>
            </a:custGeom>
            <a:blipFill>
              <a:blip r:embed="rId4"/>
              <a:stretch>
                <a:fillRect t="-33882" b="-33879"/>
              </a:stretch>
            </a:blipFill>
          </p:spPr>
          <p:txBody>
            <a:bodyPr/>
            <a:lstStyle/>
            <a:p>
              <a:endParaRPr lang="en-US"/>
            </a:p>
          </p:txBody>
        </p:sp>
      </p:grpSp>
      <p:sp>
        <p:nvSpPr>
          <p:cNvPr id="8" name="Freeform 8"/>
          <p:cNvSpPr/>
          <p:nvPr/>
        </p:nvSpPr>
        <p:spPr>
          <a:xfrm>
            <a:off x="1259763" y="546221"/>
            <a:ext cx="16230600" cy="2068537"/>
          </a:xfrm>
          <a:custGeom>
            <a:avLst/>
            <a:gdLst/>
            <a:ahLst/>
            <a:cxnLst/>
            <a:rect l="l" t="t" r="r" b="b"/>
            <a:pathLst>
              <a:path w="16230600" h="2068537">
                <a:moveTo>
                  <a:pt x="0" y="0"/>
                </a:moveTo>
                <a:lnTo>
                  <a:pt x="16230600" y="0"/>
                </a:lnTo>
                <a:lnTo>
                  <a:pt x="16230600" y="2068537"/>
                </a:lnTo>
                <a:lnTo>
                  <a:pt x="0" y="2068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855491" y="809625"/>
            <a:ext cx="14577000" cy="159495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Sprint 2</a:t>
            </a:r>
          </a:p>
        </p:txBody>
      </p:sp>
      <p:grpSp>
        <p:nvGrpSpPr>
          <p:cNvPr id="10" name="Group 10"/>
          <p:cNvGrpSpPr/>
          <p:nvPr/>
        </p:nvGrpSpPr>
        <p:grpSpPr>
          <a:xfrm>
            <a:off x="16777730" y="1975392"/>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547130" y="265974"/>
            <a:ext cx="1425267" cy="849815"/>
            <a:chOff x="0" y="0"/>
            <a:chExt cx="1900356" cy="1133087"/>
          </a:xfrm>
        </p:grpSpPr>
        <p:sp>
          <p:nvSpPr>
            <p:cNvPr id="13" name="Freeform 13"/>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aphicFrame>
        <p:nvGraphicFramePr>
          <p:cNvPr id="14" name="Table 14"/>
          <p:cNvGraphicFramePr>
            <a:graphicFrameLocks noGrp="1"/>
          </p:cNvGraphicFramePr>
          <p:nvPr/>
        </p:nvGraphicFramePr>
        <p:xfrm>
          <a:off x="952500" y="3305100"/>
          <a:ext cx="16357600" cy="6679232"/>
        </p:xfrm>
        <a:graphic>
          <a:graphicData uri="http://schemas.openxmlformats.org/drawingml/2006/table">
            <a:tbl>
              <a:tblPr/>
              <a:tblGrid>
                <a:gridCol w="4089400">
                  <a:extLst>
                    <a:ext uri="{9D8B030D-6E8A-4147-A177-3AD203B41FA5}">
                      <a16:colId xmlns:a16="http://schemas.microsoft.com/office/drawing/2014/main" val="20000"/>
                    </a:ext>
                  </a:extLst>
                </a:gridCol>
                <a:gridCol w="4089400">
                  <a:extLst>
                    <a:ext uri="{9D8B030D-6E8A-4147-A177-3AD203B41FA5}">
                      <a16:colId xmlns:a16="http://schemas.microsoft.com/office/drawing/2014/main" val="20001"/>
                    </a:ext>
                  </a:extLst>
                </a:gridCol>
                <a:gridCol w="4089400">
                  <a:extLst>
                    <a:ext uri="{9D8B030D-6E8A-4147-A177-3AD203B41FA5}">
                      <a16:colId xmlns:a16="http://schemas.microsoft.com/office/drawing/2014/main" val="20002"/>
                    </a:ext>
                  </a:extLst>
                </a:gridCol>
                <a:gridCol w="4089400">
                  <a:extLst>
                    <a:ext uri="{9D8B030D-6E8A-4147-A177-3AD203B41FA5}">
                      <a16:colId xmlns:a16="http://schemas.microsoft.com/office/drawing/2014/main" val="20003"/>
                    </a:ext>
                  </a:extLst>
                </a:gridCol>
              </a:tblGrid>
              <a:tr h="457121">
                <a:tc>
                  <a:txBody>
                    <a:bodyPr/>
                    <a:lstStyle/>
                    <a:p>
                      <a:pPr algn="l">
                        <a:lnSpc>
                          <a:spcPts val="2345"/>
                        </a:lnSpc>
                        <a:defRPr/>
                      </a:pPr>
                      <a:r>
                        <a:rPr lang="en-US" sz="1700" b="1">
                          <a:solidFill>
                            <a:srgbClr val="FFFFFF"/>
                          </a:solidFill>
                          <a:latin typeface="Arial Bold"/>
                          <a:ea typeface="Arial Bold"/>
                          <a:cs typeface="Arial Bold"/>
                          <a:sym typeface="Arial Bold"/>
                        </a:rPr>
                        <a:t>Story ID</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User Story/Task Description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Acceptance Criteria</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Arial Bold"/>
                          <a:ea typeface="Arial Bold"/>
                          <a:cs typeface="Arial Bold"/>
                          <a:sym typeface="Arial Bold"/>
                        </a:rPr>
                        <a:t>Story Points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95877">
                <a:tc>
                  <a:txBody>
                    <a:bodyPr/>
                    <a:lstStyle/>
                    <a:p>
                      <a:pPr algn="l">
                        <a:lnSpc>
                          <a:spcPts val="2345"/>
                        </a:lnSpc>
                        <a:defRPr/>
                      </a:pPr>
                      <a:r>
                        <a:rPr lang="en-US" sz="1700">
                          <a:solidFill>
                            <a:srgbClr val="FFFFFF"/>
                          </a:solidFill>
                          <a:latin typeface="Arial"/>
                          <a:ea typeface="Arial"/>
                          <a:cs typeface="Arial"/>
                          <a:sym typeface="Arial"/>
                        </a:rPr>
                        <a:t>US6</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6: Receive outfit suggestions based on the current weather</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Recommend outfit for cold weather.</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8</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Recommend outfit for warm weather.</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Adapt suggestions for rain.</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Adapt suggestions for snow.</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Adapt suggestions for wind.</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95877">
                <a:tc>
                  <a:txBody>
                    <a:bodyPr/>
                    <a:lstStyle/>
                    <a:p>
                      <a:pPr algn="l">
                        <a:lnSpc>
                          <a:spcPts val="2345"/>
                        </a:lnSpc>
                        <a:defRPr/>
                      </a:pPr>
                      <a:r>
                        <a:rPr lang="en-US" sz="1700">
                          <a:solidFill>
                            <a:srgbClr val="FFFFFF"/>
                          </a:solidFill>
                          <a:latin typeface="Arial"/>
                          <a:ea typeface="Arial"/>
                          <a:cs typeface="Arial"/>
                          <a:sym typeface="Arial"/>
                        </a:rPr>
                        <a:t>US7</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7: Plan an outfit for a future date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Input future date.</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5</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Display weather forecast.</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695877">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Provide outfit suggestions based on forecast.</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695877">
                <a:tc>
                  <a:txBody>
                    <a:bodyPr/>
                    <a:lstStyle/>
                    <a:p>
                      <a:pPr algn="l">
                        <a:lnSpc>
                          <a:spcPts val="2345"/>
                        </a:lnSpc>
                        <a:defRPr/>
                      </a:pPr>
                      <a:r>
                        <a:rPr lang="en-US" sz="1700">
                          <a:solidFill>
                            <a:srgbClr val="FFFFFF"/>
                          </a:solidFill>
                          <a:latin typeface="Arial"/>
                          <a:ea typeface="Arial"/>
                          <a:cs typeface="Arial"/>
                          <a:sym typeface="Arial"/>
                        </a:rPr>
                        <a:t>US8</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User Story 8: Customize outfit preferences based on comfort level</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Set preferences for warmer outfits.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3</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457121">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Set preferences for cooler outfits.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r h="695877">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Arial"/>
                          <a:ea typeface="Arial"/>
                          <a:cs typeface="Arial"/>
                          <a:sym typeface="Arial"/>
                        </a:rPr>
                        <a:t>Tailor recommendations based on preferences.</a:t>
                      </a: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9050" marR="39050" marT="39050" marB="39050"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1805" y="-673171"/>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354692" y="-67317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1259763" y="2482477"/>
            <a:ext cx="16230600" cy="613203"/>
            <a:chOff x="0" y="0"/>
            <a:chExt cx="21640800" cy="817604"/>
          </a:xfrm>
        </p:grpSpPr>
        <p:sp>
          <p:nvSpPr>
            <p:cNvPr id="7" name="Freeform 7"/>
            <p:cNvSpPr/>
            <p:nvPr/>
          </p:nvSpPr>
          <p:spPr>
            <a:xfrm>
              <a:off x="0" y="0"/>
              <a:ext cx="21640800" cy="817626"/>
            </a:xfrm>
            <a:custGeom>
              <a:avLst/>
              <a:gdLst/>
              <a:ahLst/>
              <a:cxnLst/>
              <a:rect l="l" t="t" r="r" b="b"/>
              <a:pathLst>
                <a:path w="21640800" h="817626">
                  <a:moveTo>
                    <a:pt x="0" y="0"/>
                  </a:moveTo>
                  <a:lnTo>
                    <a:pt x="21640800" y="0"/>
                  </a:lnTo>
                  <a:lnTo>
                    <a:pt x="21640800" y="817626"/>
                  </a:lnTo>
                  <a:lnTo>
                    <a:pt x="0" y="817626"/>
                  </a:lnTo>
                  <a:lnTo>
                    <a:pt x="0" y="0"/>
                  </a:lnTo>
                  <a:close/>
                </a:path>
              </a:pathLst>
            </a:custGeom>
            <a:blipFill>
              <a:blip r:embed="rId4"/>
              <a:stretch>
                <a:fillRect t="-33882" b="-33879"/>
              </a:stretch>
            </a:blipFill>
          </p:spPr>
          <p:txBody>
            <a:bodyPr/>
            <a:lstStyle/>
            <a:p>
              <a:endParaRPr lang="en-US"/>
            </a:p>
          </p:txBody>
        </p:sp>
      </p:grpSp>
      <p:sp>
        <p:nvSpPr>
          <p:cNvPr id="8" name="Freeform 8"/>
          <p:cNvSpPr/>
          <p:nvPr/>
        </p:nvSpPr>
        <p:spPr>
          <a:xfrm>
            <a:off x="1259763" y="546221"/>
            <a:ext cx="16230600" cy="2068537"/>
          </a:xfrm>
          <a:custGeom>
            <a:avLst/>
            <a:gdLst/>
            <a:ahLst/>
            <a:cxnLst/>
            <a:rect l="l" t="t" r="r" b="b"/>
            <a:pathLst>
              <a:path w="16230600" h="2068537">
                <a:moveTo>
                  <a:pt x="0" y="0"/>
                </a:moveTo>
                <a:lnTo>
                  <a:pt x="16230600" y="0"/>
                </a:lnTo>
                <a:lnTo>
                  <a:pt x="16230600" y="2068537"/>
                </a:lnTo>
                <a:lnTo>
                  <a:pt x="0" y="2068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855491" y="809625"/>
            <a:ext cx="14577000" cy="159495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Sprint 2</a:t>
            </a:r>
          </a:p>
        </p:txBody>
      </p:sp>
      <p:grpSp>
        <p:nvGrpSpPr>
          <p:cNvPr id="10" name="Group 10"/>
          <p:cNvGrpSpPr/>
          <p:nvPr/>
        </p:nvGrpSpPr>
        <p:grpSpPr>
          <a:xfrm>
            <a:off x="16777730" y="1975392"/>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547130" y="265974"/>
            <a:ext cx="1425267" cy="849815"/>
            <a:chOff x="0" y="0"/>
            <a:chExt cx="1900356" cy="1133087"/>
          </a:xfrm>
        </p:grpSpPr>
        <p:sp>
          <p:nvSpPr>
            <p:cNvPr id="13" name="Freeform 13"/>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aphicFrame>
        <p:nvGraphicFramePr>
          <p:cNvPr id="14" name="Table 14"/>
          <p:cNvGraphicFramePr>
            <a:graphicFrameLocks noGrp="1"/>
          </p:cNvGraphicFramePr>
          <p:nvPr/>
        </p:nvGraphicFramePr>
        <p:xfrm>
          <a:off x="952500" y="2825200"/>
          <a:ext cx="16357600" cy="7521437"/>
        </p:xfrm>
        <a:graphic>
          <a:graphicData uri="http://schemas.openxmlformats.org/drawingml/2006/table">
            <a:tbl>
              <a:tblPr/>
              <a:tblGrid>
                <a:gridCol w="4089400">
                  <a:extLst>
                    <a:ext uri="{9D8B030D-6E8A-4147-A177-3AD203B41FA5}">
                      <a16:colId xmlns:a16="http://schemas.microsoft.com/office/drawing/2014/main" val="20000"/>
                    </a:ext>
                  </a:extLst>
                </a:gridCol>
                <a:gridCol w="4089400">
                  <a:extLst>
                    <a:ext uri="{9D8B030D-6E8A-4147-A177-3AD203B41FA5}">
                      <a16:colId xmlns:a16="http://schemas.microsoft.com/office/drawing/2014/main" val="20001"/>
                    </a:ext>
                  </a:extLst>
                </a:gridCol>
                <a:gridCol w="4089400">
                  <a:extLst>
                    <a:ext uri="{9D8B030D-6E8A-4147-A177-3AD203B41FA5}">
                      <a16:colId xmlns:a16="http://schemas.microsoft.com/office/drawing/2014/main" val="20002"/>
                    </a:ext>
                  </a:extLst>
                </a:gridCol>
                <a:gridCol w="4089400">
                  <a:extLst>
                    <a:ext uri="{9D8B030D-6E8A-4147-A177-3AD203B41FA5}">
                      <a16:colId xmlns:a16="http://schemas.microsoft.com/office/drawing/2014/main" val="20003"/>
                    </a:ext>
                  </a:extLst>
                </a:gridCol>
              </a:tblGrid>
              <a:tr h="457048">
                <a:tc>
                  <a:txBody>
                    <a:bodyPr/>
                    <a:lstStyle/>
                    <a:p>
                      <a:pPr algn="l">
                        <a:lnSpc>
                          <a:spcPts val="2345"/>
                        </a:lnSpc>
                        <a:defRPr/>
                      </a:pPr>
                      <a:r>
                        <a:rPr lang="en-US" sz="1700" b="1">
                          <a:solidFill>
                            <a:srgbClr val="FFFFFF"/>
                          </a:solidFill>
                          <a:latin typeface="Quicksand Bold"/>
                          <a:ea typeface="Quicksand Bold"/>
                          <a:cs typeface="Quicksand Bold"/>
                          <a:sym typeface="Quicksand Bold"/>
                        </a:rPr>
                        <a:t>Story ID</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Quicksand Bold"/>
                          <a:ea typeface="Quicksand Bold"/>
                          <a:cs typeface="Quicksand Bold"/>
                          <a:sym typeface="Quicksand Bold"/>
                        </a:rPr>
                        <a:t>User Story/Task Description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Quicksand Bold"/>
                          <a:ea typeface="Quicksand Bold"/>
                          <a:cs typeface="Quicksand Bold"/>
                          <a:sym typeface="Quicksand Bold"/>
                        </a:rPr>
                        <a:t>Acceptance Criteria</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b="1">
                          <a:solidFill>
                            <a:srgbClr val="FFFFFF"/>
                          </a:solidFill>
                          <a:latin typeface="Quicksand Bold"/>
                          <a:ea typeface="Quicksand Bold"/>
                          <a:cs typeface="Quicksand Bold"/>
                          <a:sym typeface="Quicksand Bold"/>
                        </a:rPr>
                        <a:t>Story Points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43487">
                <a:tc>
                  <a:txBody>
                    <a:bodyPr/>
                    <a:lstStyle/>
                    <a:p>
                      <a:pPr algn="l">
                        <a:lnSpc>
                          <a:spcPts val="2345"/>
                        </a:lnSpc>
                        <a:defRPr/>
                      </a:pPr>
                      <a:r>
                        <a:rPr lang="en-US" sz="1700">
                          <a:solidFill>
                            <a:srgbClr val="FFFFFF"/>
                          </a:solidFill>
                          <a:latin typeface="Quicksand"/>
                          <a:ea typeface="Quicksand"/>
                          <a:cs typeface="Quicksand"/>
                          <a:sym typeface="Quicksand"/>
                        </a:rPr>
                        <a:t>US9</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 Story 9: Receive clothing layer suggestions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Recommend layers for cold weather.</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just">
                        <a:lnSpc>
                          <a:spcPts val="2345"/>
                        </a:lnSpc>
                        <a:defRPr/>
                      </a:pPr>
                      <a:r>
                        <a:rPr lang="en-US" sz="1700">
                          <a:solidFill>
                            <a:srgbClr val="FFFFFF"/>
                          </a:solidFill>
                          <a:latin typeface="Quicksand"/>
                          <a:ea typeface="Quicksand"/>
                          <a:cs typeface="Quicksand"/>
                          <a:sym typeface="Quicksand"/>
                        </a:rPr>
                        <a:t>5</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57048">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Suggest rain gear.</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57048">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Suggest cold weather accessories.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38976">
                <a:tc>
                  <a:txBody>
                    <a:bodyPr/>
                    <a:lstStyle/>
                    <a:p>
                      <a:pPr algn="l">
                        <a:lnSpc>
                          <a:spcPts val="2345"/>
                        </a:lnSpc>
                        <a:defRPr/>
                      </a:pPr>
                      <a:r>
                        <a:rPr lang="en-US" sz="1700">
                          <a:solidFill>
                            <a:srgbClr val="FFFFFF"/>
                          </a:solidFill>
                          <a:latin typeface="Quicksand"/>
                          <a:ea typeface="Quicksand"/>
                          <a:cs typeface="Quicksand"/>
                          <a:sym typeface="Quicksand"/>
                        </a:rPr>
                        <a:t>US10</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User Story 10: Check weather and outfit recommendations for multiple days during a trip</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Input multiple future dates.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just">
                        <a:lnSpc>
                          <a:spcPts val="2345"/>
                        </a:lnSpc>
                        <a:defRPr/>
                      </a:pPr>
                      <a:r>
                        <a:rPr lang="en-US" sz="1700">
                          <a:solidFill>
                            <a:srgbClr val="FFFFFF"/>
                          </a:solidFill>
                          <a:latin typeface="Quicksand"/>
                          <a:ea typeface="Quicksand"/>
                          <a:cs typeface="Quicksand"/>
                          <a:sym typeface="Quicksand"/>
                        </a:rPr>
                        <a:t>8</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457048">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Retrieve forecasts for multiple days.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457048">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Provide outfit suggestions for each date.</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1038976">
                <a:tc>
                  <a:txBody>
                    <a:bodyPr/>
                    <a:lstStyle/>
                    <a:p>
                      <a:pPr algn="l">
                        <a:lnSpc>
                          <a:spcPts val="2345"/>
                        </a:lnSpc>
                        <a:defRPr/>
                      </a:pPr>
                      <a:r>
                        <a:rPr lang="en-US" sz="1700">
                          <a:solidFill>
                            <a:srgbClr val="FFFFFF"/>
                          </a:solidFill>
                          <a:latin typeface="Quicksand"/>
                          <a:ea typeface="Quicksand"/>
                          <a:cs typeface="Quicksand"/>
                          <a:sym typeface="Quicksand"/>
                        </a:rPr>
                        <a:t>TS3</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Technical Story 3: Implement a weather forecast-based recommendation system</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Integrate weather forecast data for future dates.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just">
                        <a:lnSpc>
                          <a:spcPts val="2345"/>
                        </a:lnSpc>
                        <a:defRPr/>
                      </a:pPr>
                      <a:r>
                        <a:rPr lang="en-US" sz="1700">
                          <a:solidFill>
                            <a:srgbClr val="FFFFFF"/>
                          </a:solidFill>
                          <a:latin typeface="Quicksand"/>
                          <a:ea typeface="Quicksand"/>
                          <a:cs typeface="Quicksand"/>
                          <a:sym typeface="Quicksand"/>
                        </a:rPr>
                        <a:t>13</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743487">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Provide accurate outfit suggestions based on forecast.</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743487">
                <a:tc>
                  <a:txBody>
                    <a:bodyPr/>
                    <a:lstStyle/>
                    <a:p>
                      <a:pPr algn="l">
                        <a:lnSpc>
                          <a:spcPts val="2345"/>
                        </a:lnSpc>
                        <a:defRPr/>
                      </a:pPr>
                      <a:r>
                        <a:rPr lang="en-US" sz="1700">
                          <a:solidFill>
                            <a:srgbClr val="FFFFFF"/>
                          </a:solidFill>
                          <a:latin typeface="Quicksand"/>
                          <a:ea typeface="Quicksand"/>
                          <a:cs typeface="Quicksand"/>
                          <a:sym typeface="Quicksand"/>
                        </a:rPr>
                        <a:t>TS4</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Technical Story 4: Build UI for future date outfit planning and customization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Add a user-friendly interface for future date selection.</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just">
                        <a:lnSpc>
                          <a:spcPts val="2345"/>
                        </a:lnSpc>
                        <a:defRPr/>
                      </a:pPr>
                      <a:r>
                        <a:rPr lang="en-US" sz="1700">
                          <a:solidFill>
                            <a:srgbClr val="FFFFFF"/>
                          </a:solidFill>
                          <a:latin typeface="Quicksand"/>
                          <a:ea typeface="Quicksand"/>
                          <a:cs typeface="Quicksand"/>
                          <a:sym typeface="Quicksand"/>
                        </a:rPr>
                        <a:t>8</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743487">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2345"/>
                        </a:lnSpc>
                        <a:defRPr/>
                      </a:pPr>
                      <a:r>
                        <a:rPr lang="en-US" sz="1700">
                          <a:solidFill>
                            <a:srgbClr val="FFFFFF"/>
                          </a:solidFill>
                          <a:latin typeface="Quicksand"/>
                          <a:ea typeface="Quicksand"/>
                          <a:cs typeface="Quicksand"/>
                          <a:sym typeface="Quicksand"/>
                        </a:rPr>
                        <a:t>Add interface for customizing outfit preferences.</a:t>
                      </a: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37145" marR="37145" marT="37145" marB="37145" anchor="ctr">
                    <a:lnL w="5300" cap="flat" cmpd="sng" algn="ctr">
                      <a:solidFill>
                        <a:srgbClr val="FFFFFF"/>
                      </a:solidFill>
                      <a:prstDash val="solid"/>
                      <a:round/>
                      <a:headEnd type="none" w="med" len="med"/>
                      <a:tailEnd type="none" w="med" len="med"/>
                    </a:lnL>
                    <a:lnR w="5300" cap="flat" cmpd="sng" algn="ctr">
                      <a:solidFill>
                        <a:srgbClr val="FFFFFF"/>
                      </a:solidFill>
                      <a:prstDash val="solid"/>
                      <a:round/>
                      <a:headEnd type="none" w="med" len="med"/>
                      <a:tailEnd type="none" w="med" len="med"/>
                    </a:lnR>
                    <a:lnT w="5300" cap="flat" cmpd="sng" algn="ctr">
                      <a:solidFill>
                        <a:srgbClr val="FFFFFF"/>
                      </a:solidFill>
                      <a:prstDash val="solid"/>
                      <a:round/>
                      <a:headEnd type="none" w="med" len="med"/>
                      <a:tailEnd type="none" w="med" len="med"/>
                    </a:lnT>
                    <a:lnB w="53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259763" y="546221"/>
            <a:ext cx="16230600" cy="2068537"/>
          </a:xfrm>
          <a:custGeom>
            <a:avLst/>
            <a:gdLst/>
            <a:ahLst/>
            <a:cxnLst/>
            <a:rect l="l" t="t" r="r" b="b"/>
            <a:pathLst>
              <a:path w="16230600" h="2068537">
                <a:moveTo>
                  <a:pt x="0" y="0"/>
                </a:moveTo>
                <a:lnTo>
                  <a:pt x="16230600" y="0"/>
                </a:lnTo>
                <a:lnTo>
                  <a:pt x="16230600" y="2068537"/>
                </a:lnTo>
                <a:lnTo>
                  <a:pt x="0" y="2068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855491" y="809625"/>
            <a:ext cx="14577000" cy="157353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PROJECT DEMO</a:t>
            </a:r>
          </a:p>
        </p:txBody>
      </p:sp>
      <p:grpSp>
        <p:nvGrpSpPr>
          <p:cNvPr id="4" name="Group 4"/>
          <p:cNvGrpSpPr/>
          <p:nvPr/>
        </p:nvGrpSpPr>
        <p:grpSpPr>
          <a:xfrm>
            <a:off x="16777730" y="1975392"/>
            <a:ext cx="1425267" cy="849815"/>
            <a:chOff x="0" y="0"/>
            <a:chExt cx="1900356" cy="1133087"/>
          </a:xfrm>
        </p:grpSpPr>
        <p:sp>
          <p:nvSpPr>
            <p:cNvPr id="5" name="Freeform 5"/>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5"/>
              <a:stretch>
                <a:fillRect l="-66" r="-68"/>
              </a:stretch>
            </a:blipFill>
          </p:spPr>
          <p:txBody>
            <a:bodyPr/>
            <a:lstStyle/>
            <a:p>
              <a:endParaRPr lang="en-US"/>
            </a:p>
          </p:txBody>
        </p:sp>
      </p:grpSp>
      <p:grpSp>
        <p:nvGrpSpPr>
          <p:cNvPr id="6" name="Group 6"/>
          <p:cNvGrpSpPr/>
          <p:nvPr/>
        </p:nvGrpSpPr>
        <p:grpSpPr>
          <a:xfrm>
            <a:off x="547130" y="265974"/>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5"/>
              <a:stretch>
                <a:fillRect l="-66" r="-68"/>
              </a:stretch>
            </a:blipFill>
          </p:spPr>
          <p:txBody>
            <a:bodyPr/>
            <a:lstStyle/>
            <a:p>
              <a:endParaRPr lang="en-US"/>
            </a:p>
          </p:txBody>
        </p:sp>
      </p:grpSp>
      <p:sp>
        <p:nvSpPr>
          <p:cNvPr id="8" name="Freeform 8"/>
          <p:cNvSpPr/>
          <p:nvPr/>
        </p:nvSpPr>
        <p:spPr>
          <a:xfrm>
            <a:off x="5587040" y="3793582"/>
            <a:ext cx="7576045" cy="6051366"/>
          </a:xfrm>
          <a:custGeom>
            <a:avLst/>
            <a:gdLst/>
            <a:ahLst/>
            <a:cxnLst/>
            <a:rect l="l" t="t" r="r" b="b"/>
            <a:pathLst>
              <a:path w="7576045" h="6051366">
                <a:moveTo>
                  <a:pt x="0" y="0"/>
                </a:moveTo>
                <a:lnTo>
                  <a:pt x="7576046" y="0"/>
                </a:lnTo>
                <a:lnTo>
                  <a:pt x="7576046" y="6051366"/>
                </a:lnTo>
                <a:lnTo>
                  <a:pt x="0" y="6051366"/>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0" y="2720432"/>
            <a:ext cx="15915549" cy="863600"/>
          </a:xfrm>
          <a:prstGeom prst="rect">
            <a:avLst/>
          </a:prstGeom>
        </p:spPr>
        <p:txBody>
          <a:bodyPr lIns="0" tIns="0" rIns="0" bIns="0" rtlCol="0" anchor="t">
            <a:spAutoFit/>
          </a:bodyPr>
          <a:lstStyle/>
          <a:p>
            <a:pPr algn="ctr">
              <a:lnSpc>
                <a:spcPts val="7000"/>
              </a:lnSpc>
            </a:pPr>
            <a:r>
              <a:rPr lang="en-US" sz="5000" b="1">
                <a:solidFill>
                  <a:srgbClr val="FFFFFF"/>
                </a:solidFill>
                <a:latin typeface="Canva Sans Bold"/>
                <a:ea typeface="Canva Sans Bold"/>
                <a:cs typeface="Canva Sans Bold"/>
                <a:sym typeface="Canva Sans Bold"/>
              </a:rPr>
              <a:t>User Story 1 - Typing in Location Manually</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131872" y="2892546"/>
            <a:ext cx="8024255" cy="5958009"/>
          </a:xfrm>
          <a:custGeom>
            <a:avLst/>
            <a:gdLst/>
            <a:ahLst/>
            <a:cxnLst/>
            <a:rect l="l" t="t" r="r" b="b"/>
            <a:pathLst>
              <a:path w="8024255" h="5958009">
                <a:moveTo>
                  <a:pt x="0" y="0"/>
                </a:moveTo>
                <a:lnTo>
                  <a:pt x="8024256" y="0"/>
                </a:lnTo>
                <a:lnTo>
                  <a:pt x="8024256" y="5958010"/>
                </a:lnTo>
                <a:lnTo>
                  <a:pt x="0" y="595801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568470" y="1363231"/>
            <a:ext cx="13108087" cy="863600"/>
          </a:xfrm>
          <a:prstGeom prst="rect">
            <a:avLst/>
          </a:prstGeom>
        </p:spPr>
        <p:txBody>
          <a:bodyPr lIns="0" tIns="0" rIns="0" bIns="0" rtlCol="0" anchor="t">
            <a:spAutoFit/>
          </a:bodyPr>
          <a:lstStyle/>
          <a:p>
            <a:pPr algn="ctr">
              <a:lnSpc>
                <a:spcPts val="7000"/>
              </a:lnSpc>
            </a:pPr>
            <a:r>
              <a:rPr lang="en-US" sz="5000" b="1">
                <a:solidFill>
                  <a:srgbClr val="FFFFFF"/>
                </a:solidFill>
                <a:latin typeface="Canva Sans Bold"/>
                <a:ea typeface="Canva Sans Bold"/>
                <a:cs typeface="Canva Sans Bold"/>
                <a:sym typeface="Canva Sans Bold"/>
              </a:rPr>
              <a:t>App takes Location Using GPS User story 2</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259763" y="2482477"/>
            <a:ext cx="16230600" cy="613203"/>
            <a:chOff x="0" y="0"/>
            <a:chExt cx="21640800" cy="817604"/>
          </a:xfrm>
        </p:grpSpPr>
        <p:sp>
          <p:nvSpPr>
            <p:cNvPr id="3" name="Freeform 3"/>
            <p:cNvSpPr/>
            <p:nvPr/>
          </p:nvSpPr>
          <p:spPr>
            <a:xfrm>
              <a:off x="0" y="0"/>
              <a:ext cx="21640800" cy="817626"/>
            </a:xfrm>
            <a:custGeom>
              <a:avLst/>
              <a:gdLst/>
              <a:ahLst/>
              <a:cxnLst/>
              <a:rect l="l" t="t" r="r" b="b"/>
              <a:pathLst>
                <a:path w="21640800" h="817626">
                  <a:moveTo>
                    <a:pt x="0" y="0"/>
                  </a:moveTo>
                  <a:lnTo>
                    <a:pt x="21640800" y="0"/>
                  </a:lnTo>
                  <a:lnTo>
                    <a:pt x="21640800" y="817626"/>
                  </a:lnTo>
                  <a:lnTo>
                    <a:pt x="0" y="817626"/>
                  </a:lnTo>
                  <a:lnTo>
                    <a:pt x="0" y="0"/>
                  </a:lnTo>
                  <a:close/>
                </a:path>
              </a:pathLst>
            </a:custGeom>
            <a:blipFill>
              <a:blip r:embed="rId3"/>
              <a:stretch>
                <a:fillRect t="-33882" b="-33879"/>
              </a:stretch>
            </a:blipFill>
          </p:spPr>
          <p:txBody>
            <a:bodyPr/>
            <a:lstStyle/>
            <a:p>
              <a:endParaRPr lang="en-US"/>
            </a:p>
          </p:txBody>
        </p:sp>
      </p:grpSp>
      <p:sp>
        <p:nvSpPr>
          <p:cNvPr id="4" name="Freeform 4"/>
          <p:cNvSpPr/>
          <p:nvPr/>
        </p:nvSpPr>
        <p:spPr>
          <a:xfrm>
            <a:off x="1281494" y="450326"/>
            <a:ext cx="16230600" cy="2068258"/>
          </a:xfrm>
          <a:custGeom>
            <a:avLst/>
            <a:gdLst/>
            <a:ahLst/>
            <a:cxnLst/>
            <a:rect l="l" t="t" r="r" b="b"/>
            <a:pathLst>
              <a:path w="16230600" h="2068258">
                <a:moveTo>
                  <a:pt x="0" y="0"/>
                </a:moveTo>
                <a:lnTo>
                  <a:pt x="16230600" y="0"/>
                </a:lnTo>
                <a:lnTo>
                  <a:pt x="16230600" y="2068258"/>
                </a:lnTo>
                <a:lnTo>
                  <a:pt x="0" y="2068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855491" y="809625"/>
            <a:ext cx="14577018" cy="1573530"/>
          </a:xfrm>
          <a:prstGeom prst="rect">
            <a:avLst/>
          </a:prstGeom>
        </p:spPr>
        <p:txBody>
          <a:bodyPr lIns="0" tIns="0" rIns="0" bIns="0" rtlCol="0" anchor="t">
            <a:spAutoFit/>
          </a:bodyPr>
          <a:lstStyle/>
          <a:p>
            <a:pPr algn="ctr">
              <a:lnSpc>
                <a:spcPts val="12960"/>
              </a:lnSpc>
            </a:pPr>
            <a:r>
              <a:rPr lang="en-US" sz="9000" dirty="0">
                <a:solidFill>
                  <a:srgbClr val="F4C624"/>
                </a:solidFill>
                <a:latin typeface="Anton"/>
                <a:ea typeface="Anton"/>
                <a:cs typeface="Anton"/>
                <a:sym typeface="Anton"/>
              </a:rPr>
              <a:t>API</a:t>
            </a:r>
          </a:p>
        </p:txBody>
      </p:sp>
      <p:grpSp>
        <p:nvGrpSpPr>
          <p:cNvPr id="6" name="Group 6"/>
          <p:cNvGrpSpPr/>
          <p:nvPr/>
        </p:nvGrpSpPr>
        <p:grpSpPr>
          <a:xfrm>
            <a:off x="16777730" y="1975392"/>
            <a:ext cx="1425267" cy="849815"/>
            <a:chOff x="0" y="0"/>
            <a:chExt cx="1900356" cy="1133087"/>
          </a:xfrm>
        </p:grpSpPr>
        <p:sp>
          <p:nvSpPr>
            <p:cNvPr id="7" name="Freeform 7"/>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6"/>
              <a:stretch>
                <a:fillRect l="-66" r="-68"/>
              </a:stretch>
            </a:blipFill>
          </p:spPr>
          <p:txBody>
            <a:bodyPr/>
            <a:lstStyle/>
            <a:p>
              <a:endParaRPr lang="en-US"/>
            </a:p>
          </p:txBody>
        </p:sp>
      </p:grpSp>
      <p:grpSp>
        <p:nvGrpSpPr>
          <p:cNvPr id="8" name="Group 8"/>
          <p:cNvGrpSpPr/>
          <p:nvPr/>
        </p:nvGrpSpPr>
        <p:grpSpPr>
          <a:xfrm>
            <a:off x="547130" y="265974"/>
            <a:ext cx="1425267" cy="849815"/>
            <a:chOff x="0" y="0"/>
            <a:chExt cx="1900356" cy="1133087"/>
          </a:xfrm>
        </p:grpSpPr>
        <p:sp>
          <p:nvSpPr>
            <p:cNvPr id="9" name="Freeform 9"/>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6"/>
              <a:stretch>
                <a:fillRect l="-66" r="-68"/>
              </a:stretch>
            </a:blipFill>
          </p:spPr>
          <p:txBody>
            <a:bodyPr/>
            <a:lstStyle/>
            <a:p>
              <a:endParaRPr lang="en-US"/>
            </a:p>
          </p:txBody>
        </p:sp>
      </p:grpSp>
      <p:sp>
        <p:nvSpPr>
          <p:cNvPr id="10" name="Freeform 10"/>
          <p:cNvSpPr/>
          <p:nvPr/>
        </p:nvSpPr>
        <p:spPr>
          <a:xfrm>
            <a:off x="4678534" y="3464358"/>
            <a:ext cx="8930931" cy="5793942"/>
          </a:xfrm>
          <a:custGeom>
            <a:avLst/>
            <a:gdLst/>
            <a:ahLst/>
            <a:cxnLst/>
            <a:rect l="l" t="t" r="r" b="b"/>
            <a:pathLst>
              <a:path w="8930931" h="5793942">
                <a:moveTo>
                  <a:pt x="0" y="0"/>
                </a:moveTo>
                <a:lnTo>
                  <a:pt x="8930932" y="0"/>
                </a:lnTo>
                <a:lnTo>
                  <a:pt x="8930932" y="5793942"/>
                </a:lnTo>
                <a:lnTo>
                  <a:pt x="0" y="5793942"/>
                </a:lnTo>
                <a:lnTo>
                  <a:pt x="0" y="0"/>
                </a:lnTo>
                <a:close/>
              </a:path>
            </a:pathLst>
          </a:custGeom>
          <a:blipFill>
            <a:blip r:embed="rId7"/>
            <a:stretch>
              <a:fillRect/>
            </a:stretch>
          </a:blipFill>
        </p:spPr>
        <p:txBody>
          <a:bodyPr/>
          <a:lstStyle/>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65889" y="-739846"/>
            <a:ext cx="20125289"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dirty="0"/>
            </a:p>
          </p:txBody>
        </p:sp>
      </p:grpSp>
      <p:grpSp>
        <p:nvGrpSpPr>
          <p:cNvPr id="4" name="Group 4"/>
          <p:cNvGrpSpPr/>
          <p:nvPr/>
        </p:nvGrpSpPr>
        <p:grpSpPr>
          <a:xfrm>
            <a:off x="1259763" y="2482477"/>
            <a:ext cx="16230600" cy="613203"/>
            <a:chOff x="0" y="0"/>
            <a:chExt cx="21640800" cy="817604"/>
          </a:xfrm>
        </p:grpSpPr>
        <p:sp>
          <p:nvSpPr>
            <p:cNvPr id="5" name="Freeform 5"/>
            <p:cNvSpPr/>
            <p:nvPr/>
          </p:nvSpPr>
          <p:spPr>
            <a:xfrm>
              <a:off x="0" y="0"/>
              <a:ext cx="21640800" cy="817626"/>
            </a:xfrm>
            <a:custGeom>
              <a:avLst/>
              <a:gdLst/>
              <a:ahLst/>
              <a:cxnLst/>
              <a:rect l="l" t="t" r="r" b="b"/>
              <a:pathLst>
                <a:path w="21640800" h="817626">
                  <a:moveTo>
                    <a:pt x="0" y="0"/>
                  </a:moveTo>
                  <a:lnTo>
                    <a:pt x="21640800" y="0"/>
                  </a:lnTo>
                  <a:lnTo>
                    <a:pt x="21640800" y="817626"/>
                  </a:lnTo>
                  <a:lnTo>
                    <a:pt x="0" y="817626"/>
                  </a:lnTo>
                  <a:lnTo>
                    <a:pt x="0" y="0"/>
                  </a:lnTo>
                  <a:close/>
                </a:path>
              </a:pathLst>
            </a:custGeom>
            <a:blipFill>
              <a:blip r:embed="rId4"/>
              <a:stretch>
                <a:fillRect t="-33882" b="-33879"/>
              </a:stretch>
            </a:blipFill>
          </p:spPr>
          <p:txBody>
            <a:bodyPr/>
            <a:lstStyle/>
            <a:p>
              <a:endParaRPr lang="en-US"/>
            </a:p>
          </p:txBody>
        </p:sp>
      </p:grpSp>
      <p:sp>
        <p:nvSpPr>
          <p:cNvPr id="6" name="Freeform 6"/>
          <p:cNvSpPr/>
          <p:nvPr/>
        </p:nvSpPr>
        <p:spPr>
          <a:xfrm>
            <a:off x="1259763" y="546221"/>
            <a:ext cx="16230600" cy="2068258"/>
          </a:xfrm>
          <a:custGeom>
            <a:avLst/>
            <a:gdLst/>
            <a:ahLst/>
            <a:cxnLst/>
            <a:rect l="l" t="t" r="r" b="b"/>
            <a:pathLst>
              <a:path w="16230600" h="2068258">
                <a:moveTo>
                  <a:pt x="0" y="0"/>
                </a:moveTo>
                <a:lnTo>
                  <a:pt x="16230600" y="0"/>
                </a:lnTo>
                <a:lnTo>
                  <a:pt x="16230600" y="2068258"/>
                </a:lnTo>
                <a:lnTo>
                  <a:pt x="0" y="2068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855491" y="809625"/>
            <a:ext cx="14577018" cy="1573530"/>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GITHUB LINK</a:t>
            </a:r>
          </a:p>
        </p:txBody>
      </p:sp>
      <p:grpSp>
        <p:nvGrpSpPr>
          <p:cNvPr id="8" name="Group 8"/>
          <p:cNvGrpSpPr/>
          <p:nvPr/>
        </p:nvGrpSpPr>
        <p:grpSpPr>
          <a:xfrm>
            <a:off x="16777730" y="1975392"/>
            <a:ext cx="1425267" cy="849815"/>
            <a:chOff x="0" y="0"/>
            <a:chExt cx="1900356" cy="1133087"/>
          </a:xfrm>
        </p:grpSpPr>
        <p:sp>
          <p:nvSpPr>
            <p:cNvPr id="9" name="Freeform 9"/>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0" name="Group 10"/>
          <p:cNvGrpSpPr/>
          <p:nvPr/>
        </p:nvGrpSpPr>
        <p:grpSpPr>
          <a:xfrm>
            <a:off x="547130" y="265974"/>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sp>
        <p:nvSpPr>
          <p:cNvPr id="12" name="TextBox 12"/>
          <p:cNvSpPr txBox="1"/>
          <p:nvPr/>
        </p:nvSpPr>
        <p:spPr>
          <a:xfrm>
            <a:off x="4172359" y="5330407"/>
            <a:ext cx="9943281" cy="716281"/>
          </a:xfrm>
          <a:prstGeom prst="rect">
            <a:avLst/>
          </a:prstGeom>
        </p:spPr>
        <p:txBody>
          <a:bodyPr lIns="0" tIns="0" rIns="0" bIns="0" rtlCol="0" anchor="t">
            <a:spAutoFit/>
          </a:bodyPr>
          <a:lstStyle/>
          <a:p>
            <a:pPr algn="ctr">
              <a:lnSpc>
                <a:spcPts val="5542"/>
              </a:lnSpc>
            </a:pPr>
            <a:r>
              <a:rPr lang="en-US" sz="3298" b="1" u="sng">
                <a:solidFill>
                  <a:srgbClr val="FFFFFF"/>
                </a:solidFill>
                <a:latin typeface="Quicksand Bold"/>
                <a:ea typeface="Quicksand Bold"/>
                <a:cs typeface="Quicksand Bold"/>
                <a:sym typeface="Quicksand Bold"/>
                <a:hlinkClick r:id="rId8" tooltip="https://github.com/htmw/2024F-Bad-Ideas/wiki"/>
              </a:rPr>
              <a:t>https://github.com/htmw/2024F-Bad-Ideas/wiki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90500"/>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20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20000"/>
              </a:blip>
              <a:stretch>
                <a:fillRect t="-25" b="-25"/>
              </a:stretch>
            </a:blipFill>
          </p:spPr>
          <p:txBody>
            <a:bodyPr/>
            <a:lstStyle/>
            <a:p>
              <a:endParaRPr lang="en-US"/>
            </a:p>
          </p:txBody>
        </p:sp>
      </p:grpSp>
      <p:grpSp>
        <p:nvGrpSpPr>
          <p:cNvPr id="6" name="Group 6"/>
          <p:cNvGrpSpPr/>
          <p:nvPr/>
        </p:nvGrpSpPr>
        <p:grpSpPr>
          <a:xfrm>
            <a:off x="1028700" y="9194882"/>
            <a:ext cx="16230600" cy="1034701"/>
            <a:chOff x="0" y="0"/>
            <a:chExt cx="21640800" cy="1379601"/>
          </a:xfrm>
        </p:grpSpPr>
        <p:sp>
          <p:nvSpPr>
            <p:cNvPr id="7" name="Freeform 7"/>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8" name="Freeform 8"/>
          <p:cNvSpPr/>
          <p:nvPr/>
        </p:nvSpPr>
        <p:spPr>
          <a:xfrm>
            <a:off x="1028700" y="884039"/>
            <a:ext cx="16230600" cy="8374261"/>
          </a:xfrm>
          <a:custGeom>
            <a:avLst/>
            <a:gdLst/>
            <a:ahLst/>
            <a:cxnLst/>
            <a:rect l="l" t="t" r="r" b="b"/>
            <a:pathLst>
              <a:path w="16230600" h="8374261">
                <a:moveTo>
                  <a:pt x="0" y="0"/>
                </a:moveTo>
                <a:lnTo>
                  <a:pt x="16230600" y="0"/>
                </a:lnTo>
                <a:lnTo>
                  <a:pt x="16230600" y="8374261"/>
                </a:lnTo>
                <a:lnTo>
                  <a:pt x="0" y="83742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1243655" y="2183516"/>
            <a:ext cx="5817683" cy="6172608"/>
            <a:chOff x="0" y="0"/>
            <a:chExt cx="7756911" cy="8230144"/>
          </a:xfrm>
        </p:grpSpPr>
        <p:sp>
          <p:nvSpPr>
            <p:cNvPr id="10" name="Freeform 10"/>
            <p:cNvSpPr/>
            <p:nvPr/>
          </p:nvSpPr>
          <p:spPr>
            <a:xfrm>
              <a:off x="0" y="0"/>
              <a:ext cx="7756906" cy="8230108"/>
            </a:xfrm>
            <a:custGeom>
              <a:avLst/>
              <a:gdLst/>
              <a:ahLst/>
              <a:cxnLst/>
              <a:rect l="l" t="t" r="r" b="b"/>
              <a:pathLst>
                <a:path w="7756906" h="8230108">
                  <a:moveTo>
                    <a:pt x="0" y="0"/>
                  </a:moveTo>
                  <a:lnTo>
                    <a:pt x="7756906" y="0"/>
                  </a:lnTo>
                  <a:lnTo>
                    <a:pt x="7756906" y="8230108"/>
                  </a:lnTo>
                  <a:lnTo>
                    <a:pt x="0" y="8230108"/>
                  </a:lnTo>
                  <a:lnTo>
                    <a:pt x="0" y="0"/>
                  </a:lnTo>
                  <a:close/>
                </a:path>
              </a:pathLst>
            </a:custGeom>
            <a:blipFill>
              <a:blip r:embed="rId7"/>
              <a:stretch>
                <a:fillRect l="-26" r="-26"/>
              </a:stretch>
            </a:blipFill>
          </p:spPr>
          <p:txBody>
            <a:bodyPr/>
            <a:lstStyle/>
            <a:p>
              <a:endParaRPr lang="en-US"/>
            </a:p>
          </p:txBody>
        </p:sp>
      </p:grpSp>
      <p:sp>
        <p:nvSpPr>
          <p:cNvPr id="11" name="TextBox 11"/>
          <p:cNvSpPr txBox="1"/>
          <p:nvPr/>
        </p:nvSpPr>
        <p:spPr>
          <a:xfrm>
            <a:off x="1533345" y="4736420"/>
            <a:ext cx="9820901" cy="1219200"/>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THANK YOU</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57400" y="172583"/>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9979452" y="-593511"/>
            <a:ext cx="12476497" cy="12445305"/>
            <a:chOff x="0" y="0"/>
            <a:chExt cx="16635329" cy="16593740"/>
          </a:xfrm>
        </p:grpSpPr>
        <p:sp>
          <p:nvSpPr>
            <p:cNvPr id="5" name="Freeform 5"/>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3">
                <a:alphaModFix amt="5000"/>
              </a:blip>
              <a:stretch>
                <a:fillRect t="-25" b="-25"/>
              </a:stretch>
            </a:blipFill>
          </p:spPr>
          <p:txBody>
            <a:bodyPr/>
            <a:lstStyle/>
            <a:p>
              <a:endParaRPr lang="en-US"/>
            </a:p>
          </p:txBody>
        </p:sp>
      </p:grpSp>
      <p:grpSp>
        <p:nvGrpSpPr>
          <p:cNvPr id="6" name="Group 6"/>
          <p:cNvGrpSpPr/>
          <p:nvPr/>
        </p:nvGrpSpPr>
        <p:grpSpPr>
          <a:xfrm>
            <a:off x="538549" y="9506477"/>
            <a:ext cx="17210903" cy="1125118"/>
            <a:chOff x="0" y="0"/>
            <a:chExt cx="22947871" cy="1500158"/>
          </a:xfrm>
        </p:grpSpPr>
        <p:sp>
          <p:nvSpPr>
            <p:cNvPr id="7" name="Freeform 7"/>
            <p:cNvSpPr/>
            <p:nvPr/>
          </p:nvSpPr>
          <p:spPr>
            <a:xfrm>
              <a:off x="0" y="0"/>
              <a:ext cx="22947885" cy="1500124"/>
            </a:xfrm>
            <a:custGeom>
              <a:avLst/>
              <a:gdLst/>
              <a:ahLst/>
              <a:cxnLst/>
              <a:rect l="l" t="t" r="r" b="b"/>
              <a:pathLst>
                <a:path w="22947885" h="1500124">
                  <a:moveTo>
                    <a:pt x="0" y="0"/>
                  </a:moveTo>
                  <a:lnTo>
                    <a:pt x="22947885" y="0"/>
                  </a:lnTo>
                  <a:lnTo>
                    <a:pt x="22947885" y="1500124"/>
                  </a:lnTo>
                  <a:lnTo>
                    <a:pt x="0" y="1500124"/>
                  </a:lnTo>
                  <a:lnTo>
                    <a:pt x="0" y="0"/>
                  </a:lnTo>
                  <a:close/>
                </a:path>
              </a:pathLst>
            </a:custGeom>
            <a:blipFill>
              <a:blip r:embed="rId4"/>
              <a:stretch>
                <a:fillRect l="-1568" r="-1568" b="-2"/>
              </a:stretch>
            </a:blipFill>
          </p:spPr>
          <p:txBody>
            <a:bodyPr/>
            <a:lstStyle/>
            <a:p>
              <a:endParaRPr lang="en-US"/>
            </a:p>
          </p:txBody>
        </p:sp>
      </p:grpSp>
      <p:sp>
        <p:nvSpPr>
          <p:cNvPr id="8" name="Freeform 8"/>
          <p:cNvSpPr/>
          <p:nvPr/>
        </p:nvSpPr>
        <p:spPr>
          <a:xfrm>
            <a:off x="538549" y="477697"/>
            <a:ext cx="17210903" cy="9097739"/>
          </a:xfrm>
          <a:custGeom>
            <a:avLst/>
            <a:gdLst/>
            <a:ahLst/>
            <a:cxnLst/>
            <a:rect l="l" t="t" r="r" b="b"/>
            <a:pathLst>
              <a:path w="17210903" h="9097739">
                <a:moveTo>
                  <a:pt x="0" y="0"/>
                </a:moveTo>
                <a:lnTo>
                  <a:pt x="17210903" y="0"/>
                </a:lnTo>
                <a:lnTo>
                  <a:pt x="17210903" y="9097739"/>
                </a:lnTo>
                <a:lnTo>
                  <a:pt x="0" y="90977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29262" y="139926"/>
            <a:ext cx="2344204" cy="1397732"/>
            <a:chOff x="0" y="0"/>
            <a:chExt cx="3125605" cy="1863643"/>
          </a:xfrm>
        </p:grpSpPr>
        <p:sp>
          <p:nvSpPr>
            <p:cNvPr id="10" name="Freeform 10"/>
            <p:cNvSpPr/>
            <p:nvPr/>
          </p:nvSpPr>
          <p:spPr>
            <a:xfrm>
              <a:off x="0" y="0"/>
              <a:ext cx="3125597" cy="1863598"/>
            </a:xfrm>
            <a:custGeom>
              <a:avLst/>
              <a:gdLst/>
              <a:ahLst/>
              <a:cxnLst/>
              <a:rect l="l" t="t" r="r" b="b"/>
              <a:pathLst>
                <a:path w="3125597" h="1863598">
                  <a:moveTo>
                    <a:pt x="0" y="0"/>
                  </a:moveTo>
                  <a:lnTo>
                    <a:pt x="3125597" y="0"/>
                  </a:lnTo>
                  <a:lnTo>
                    <a:pt x="3125597" y="1863598"/>
                  </a:lnTo>
                  <a:lnTo>
                    <a:pt x="0" y="1863598"/>
                  </a:lnTo>
                  <a:lnTo>
                    <a:pt x="0" y="0"/>
                  </a:lnTo>
                  <a:close/>
                </a:path>
              </a:pathLst>
            </a:custGeom>
            <a:blipFill>
              <a:blip r:embed="rId7"/>
              <a:stretch>
                <a:fillRect l="-66" r="-66" b="-2"/>
              </a:stretch>
            </a:blipFill>
          </p:spPr>
          <p:txBody>
            <a:bodyPr/>
            <a:lstStyle/>
            <a:p>
              <a:endParaRPr lang="en-US"/>
            </a:p>
          </p:txBody>
        </p:sp>
      </p:grpSp>
      <p:grpSp>
        <p:nvGrpSpPr>
          <p:cNvPr id="11" name="Group 11"/>
          <p:cNvGrpSpPr/>
          <p:nvPr/>
        </p:nvGrpSpPr>
        <p:grpSpPr>
          <a:xfrm>
            <a:off x="16546667" y="8833392"/>
            <a:ext cx="1425267" cy="849815"/>
            <a:chOff x="0" y="0"/>
            <a:chExt cx="1900356" cy="1133087"/>
          </a:xfrm>
        </p:grpSpPr>
        <p:sp>
          <p:nvSpPr>
            <p:cNvPr id="12" name="Freeform 12"/>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3" name="Group 13"/>
          <p:cNvGrpSpPr/>
          <p:nvPr/>
        </p:nvGrpSpPr>
        <p:grpSpPr>
          <a:xfrm>
            <a:off x="5611233" y="2193526"/>
            <a:ext cx="7065534" cy="6871232"/>
            <a:chOff x="0" y="0"/>
            <a:chExt cx="9420712" cy="9161643"/>
          </a:xfrm>
        </p:grpSpPr>
        <p:sp>
          <p:nvSpPr>
            <p:cNvPr id="14" name="Freeform 14"/>
            <p:cNvSpPr/>
            <p:nvPr/>
          </p:nvSpPr>
          <p:spPr>
            <a:xfrm>
              <a:off x="0" y="0"/>
              <a:ext cx="9420733" cy="9161653"/>
            </a:xfrm>
            <a:custGeom>
              <a:avLst/>
              <a:gdLst/>
              <a:ahLst/>
              <a:cxnLst/>
              <a:rect l="l" t="t" r="r" b="b"/>
              <a:pathLst>
                <a:path w="9420733" h="9161653">
                  <a:moveTo>
                    <a:pt x="0" y="0"/>
                  </a:moveTo>
                  <a:lnTo>
                    <a:pt x="9420733" y="0"/>
                  </a:lnTo>
                  <a:lnTo>
                    <a:pt x="9420733" y="9161653"/>
                  </a:lnTo>
                  <a:lnTo>
                    <a:pt x="0" y="9161653"/>
                  </a:lnTo>
                  <a:lnTo>
                    <a:pt x="0" y="0"/>
                  </a:lnTo>
                  <a:close/>
                </a:path>
              </a:pathLst>
            </a:custGeom>
            <a:blipFill>
              <a:blip r:embed="rId8"/>
              <a:stretch>
                <a:fillRect t="-28" b="-28"/>
              </a:stretch>
            </a:blipFill>
          </p:spPr>
          <p:txBody>
            <a:bodyPr/>
            <a:lstStyle/>
            <a:p>
              <a:endParaRPr lang="en-US"/>
            </a:p>
          </p:txBody>
        </p:sp>
      </p:grpSp>
      <p:sp>
        <p:nvSpPr>
          <p:cNvPr id="15" name="TextBox 15"/>
          <p:cNvSpPr txBox="1"/>
          <p:nvPr/>
        </p:nvSpPr>
        <p:spPr>
          <a:xfrm>
            <a:off x="5093889" y="1171575"/>
            <a:ext cx="8100221" cy="875040"/>
          </a:xfrm>
          <a:prstGeom prst="rect">
            <a:avLst/>
          </a:prstGeom>
        </p:spPr>
        <p:txBody>
          <a:bodyPr lIns="0" tIns="0" rIns="0" bIns="0" rtlCol="0" anchor="t">
            <a:spAutoFit/>
          </a:bodyPr>
          <a:lstStyle/>
          <a:p>
            <a:pPr algn="ctr">
              <a:lnSpc>
                <a:spcPts val="8039"/>
              </a:lnSpc>
            </a:pPr>
            <a:r>
              <a:rPr lang="en-US" sz="6700">
                <a:solidFill>
                  <a:srgbClr val="F4C624"/>
                </a:solidFill>
                <a:latin typeface="Anton"/>
                <a:ea typeface="Anton"/>
                <a:cs typeface="Anton"/>
                <a:sym typeface="Anton"/>
              </a:rPr>
              <a:t>PROJECT DESCRIPTION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30772" y="2819170"/>
            <a:ext cx="2652979" cy="2652979"/>
          </a:xfrm>
          <a:custGeom>
            <a:avLst/>
            <a:gdLst/>
            <a:ahLst/>
            <a:cxnLst/>
            <a:rect l="l" t="t" r="r" b="b"/>
            <a:pathLst>
              <a:path w="2652979" h="2652979">
                <a:moveTo>
                  <a:pt x="0" y="0"/>
                </a:moveTo>
                <a:lnTo>
                  <a:pt x="2652979" y="0"/>
                </a:lnTo>
                <a:lnTo>
                  <a:pt x="2652979" y="2652979"/>
                </a:lnTo>
                <a:lnTo>
                  <a:pt x="0" y="2652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28853" y="9258300"/>
            <a:ext cx="1441243" cy="859341"/>
            <a:chOff x="0" y="0"/>
            <a:chExt cx="1921657" cy="1145788"/>
          </a:xfrm>
        </p:grpSpPr>
        <p:sp>
          <p:nvSpPr>
            <p:cNvPr id="4" name="Freeform 4"/>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5"/>
              <a:stretch>
                <a:fillRect l="-66" r="-67"/>
              </a:stretch>
            </a:blipFill>
          </p:spPr>
          <p:txBody>
            <a:bodyPr/>
            <a:lstStyle/>
            <a:p>
              <a:endParaRPr lang="en-US"/>
            </a:p>
          </p:txBody>
        </p:sp>
      </p:grpSp>
      <p:grpSp>
        <p:nvGrpSpPr>
          <p:cNvPr id="5" name="Group 5"/>
          <p:cNvGrpSpPr/>
          <p:nvPr/>
        </p:nvGrpSpPr>
        <p:grpSpPr>
          <a:xfrm>
            <a:off x="-2497045" y="-593511"/>
            <a:ext cx="12476497" cy="12445305"/>
            <a:chOff x="0" y="0"/>
            <a:chExt cx="16635329" cy="16593740"/>
          </a:xfrm>
        </p:grpSpPr>
        <p:sp>
          <p:nvSpPr>
            <p:cNvPr id="6" name="Freeform 6"/>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6">
                <a:alphaModFix amt="5000"/>
              </a:blip>
              <a:stretch>
                <a:fillRect t="-25" b="-25"/>
              </a:stretch>
            </a:blipFill>
          </p:spPr>
          <p:txBody>
            <a:bodyPr/>
            <a:lstStyle/>
            <a:p>
              <a:endParaRPr lang="en-US"/>
            </a:p>
          </p:txBody>
        </p:sp>
      </p:grpSp>
      <p:grpSp>
        <p:nvGrpSpPr>
          <p:cNvPr id="7" name="Group 7"/>
          <p:cNvGrpSpPr/>
          <p:nvPr/>
        </p:nvGrpSpPr>
        <p:grpSpPr>
          <a:xfrm>
            <a:off x="9818939" y="-593511"/>
            <a:ext cx="12476497" cy="12445305"/>
            <a:chOff x="0" y="0"/>
            <a:chExt cx="16635329" cy="16593740"/>
          </a:xfrm>
        </p:grpSpPr>
        <p:sp>
          <p:nvSpPr>
            <p:cNvPr id="8" name="Freeform 8"/>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6">
                <a:alphaModFix amt="5000"/>
              </a:blip>
              <a:stretch>
                <a:fillRect t="-25" b="-25"/>
              </a:stretch>
            </a:blipFill>
          </p:spPr>
          <p:txBody>
            <a:bodyPr/>
            <a:lstStyle/>
            <a:p>
              <a:endParaRPr lang="en-US"/>
            </a:p>
          </p:txBody>
        </p:sp>
      </p:grpSp>
      <p:grpSp>
        <p:nvGrpSpPr>
          <p:cNvPr id="9" name="Group 9"/>
          <p:cNvGrpSpPr/>
          <p:nvPr/>
        </p:nvGrpSpPr>
        <p:grpSpPr>
          <a:xfrm>
            <a:off x="16538678" y="169359"/>
            <a:ext cx="1441243" cy="859341"/>
            <a:chOff x="0" y="0"/>
            <a:chExt cx="1921657" cy="1145788"/>
          </a:xfrm>
        </p:grpSpPr>
        <p:sp>
          <p:nvSpPr>
            <p:cNvPr id="10" name="Freeform 10"/>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5"/>
              <a:stretch>
                <a:fillRect l="-66" r="-67"/>
              </a:stretch>
            </a:blipFill>
          </p:spPr>
          <p:txBody>
            <a:bodyPr/>
            <a:lstStyle/>
            <a:p>
              <a:endParaRPr lang="en-US"/>
            </a:p>
          </p:txBody>
        </p:sp>
      </p:grpSp>
      <p:sp>
        <p:nvSpPr>
          <p:cNvPr id="11" name="Freeform 11"/>
          <p:cNvSpPr/>
          <p:nvPr/>
        </p:nvSpPr>
        <p:spPr>
          <a:xfrm>
            <a:off x="13404209" y="2819170"/>
            <a:ext cx="2652979" cy="2652979"/>
          </a:xfrm>
          <a:custGeom>
            <a:avLst/>
            <a:gdLst/>
            <a:ahLst/>
            <a:cxnLst/>
            <a:rect l="l" t="t" r="r" b="b"/>
            <a:pathLst>
              <a:path w="2652979" h="2652979">
                <a:moveTo>
                  <a:pt x="0" y="0"/>
                </a:moveTo>
                <a:lnTo>
                  <a:pt x="2652979" y="0"/>
                </a:lnTo>
                <a:lnTo>
                  <a:pt x="2652979" y="2652979"/>
                </a:lnTo>
                <a:lnTo>
                  <a:pt x="0" y="2652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676114" y="1999112"/>
            <a:ext cx="7500732" cy="7681066"/>
          </a:xfrm>
          <a:prstGeom prst="rect">
            <a:avLst/>
          </a:prstGeom>
        </p:spPr>
        <p:txBody>
          <a:bodyPr lIns="0" tIns="0" rIns="0" bIns="0" rtlCol="0" anchor="t">
            <a:spAutoFit/>
          </a:bodyPr>
          <a:lstStyle/>
          <a:p>
            <a:pPr algn="just">
              <a:lnSpc>
                <a:spcPts val="4516"/>
              </a:lnSpc>
            </a:pPr>
            <a:r>
              <a:rPr lang="en-US" sz="3000" b="1">
                <a:solidFill>
                  <a:srgbClr val="F4C624"/>
                </a:solidFill>
                <a:latin typeface="Canva Sans Bold"/>
                <a:ea typeface="Canva Sans Bold"/>
                <a:cs typeface="Canva Sans Bold"/>
                <a:sym typeface="Canva Sans Bold"/>
              </a:rPr>
              <a:t>1.</a:t>
            </a:r>
            <a:r>
              <a:rPr lang="en-US" sz="3000">
                <a:solidFill>
                  <a:srgbClr val="F4C624"/>
                </a:solidFill>
                <a:latin typeface="Canva Sans"/>
                <a:ea typeface="Canva Sans"/>
                <a:cs typeface="Canva Sans"/>
                <a:sym typeface="Canva Sans"/>
              </a:rPr>
              <a:t> 	</a:t>
            </a:r>
            <a:r>
              <a:rPr lang="en-US" sz="3000" b="1">
                <a:solidFill>
                  <a:srgbClr val="F4C624"/>
                </a:solidFill>
                <a:latin typeface="Canva Sans Bold"/>
                <a:ea typeface="Canva Sans Bold"/>
                <a:cs typeface="Canva Sans Bold"/>
                <a:sym typeface="Canva Sans Bold"/>
              </a:rPr>
              <a:t>Team Information</a:t>
            </a:r>
          </a:p>
          <a:p>
            <a:pPr algn="just">
              <a:lnSpc>
                <a:spcPts val="3311"/>
              </a:lnSpc>
            </a:pPr>
            <a:r>
              <a:rPr lang="en-US" sz="2199" b="1">
                <a:solidFill>
                  <a:srgbClr val="FFFFFF"/>
                </a:solidFill>
                <a:latin typeface="Canva Sans Bold"/>
                <a:ea typeface="Canva Sans Bold"/>
                <a:cs typeface="Canva Sans Bold"/>
                <a:sym typeface="Canva Sans Bold"/>
              </a:rPr>
              <a:t> </a:t>
            </a:r>
          </a:p>
          <a:p>
            <a:pPr algn="just">
              <a:lnSpc>
                <a:spcPts val="3311"/>
              </a:lnSpc>
            </a:pPr>
            <a:r>
              <a:rPr lang="en-US" sz="2199">
                <a:solidFill>
                  <a:srgbClr val="FFFFFF"/>
                </a:solidFill>
                <a:latin typeface="Canva Sans"/>
                <a:ea typeface="Canva Sans"/>
                <a:cs typeface="Canva Sans"/>
                <a:sym typeface="Canva Sans"/>
              </a:rPr>
              <a:t>·  	</a:t>
            </a:r>
            <a:r>
              <a:rPr lang="en-US" sz="2199" b="1">
                <a:solidFill>
                  <a:srgbClr val="FFFFFF"/>
                </a:solidFill>
                <a:latin typeface="Canva Sans Bold"/>
                <a:ea typeface="Canva Sans Bold"/>
                <a:cs typeface="Canva Sans Bold"/>
                <a:sym typeface="Canva Sans Bold"/>
              </a:rPr>
              <a:t>Project Title: </a:t>
            </a:r>
            <a:r>
              <a:rPr lang="en-US" sz="2199">
                <a:solidFill>
                  <a:srgbClr val="FFFFFF"/>
                </a:solidFill>
                <a:latin typeface="Canva Sans"/>
                <a:ea typeface="Canva Sans"/>
                <a:cs typeface="Canva Sans"/>
                <a:sym typeface="Canva Sans"/>
              </a:rPr>
              <a:t>Weather Wear</a:t>
            </a:r>
          </a:p>
          <a:p>
            <a:pPr algn="just">
              <a:lnSpc>
                <a:spcPts val="3311"/>
              </a:lnSpc>
            </a:pPr>
            <a:r>
              <a:rPr lang="en-US" sz="2199">
                <a:solidFill>
                  <a:srgbClr val="FFFFFF"/>
                </a:solidFill>
                <a:latin typeface="Canva Sans"/>
                <a:ea typeface="Canva Sans"/>
                <a:cs typeface="Canva Sans"/>
                <a:sym typeface="Canva Sans"/>
              </a:rPr>
              <a:t>·  	</a:t>
            </a:r>
            <a:r>
              <a:rPr lang="en-US" sz="2199" b="1">
                <a:solidFill>
                  <a:srgbClr val="FFFFFF"/>
                </a:solidFill>
                <a:latin typeface="Canva Sans Bold"/>
                <a:ea typeface="Canva Sans Bold"/>
                <a:cs typeface="Canva Sans Bold"/>
                <a:sym typeface="Canva Sans Bold"/>
              </a:rPr>
              <a:t>Team Name: </a:t>
            </a:r>
            <a:r>
              <a:rPr lang="en-US" sz="2199">
                <a:solidFill>
                  <a:srgbClr val="FFFFFF"/>
                </a:solidFill>
                <a:latin typeface="Canva Sans"/>
                <a:ea typeface="Canva Sans"/>
                <a:cs typeface="Canva Sans"/>
                <a:sym typeface="Canva Sans"/>
              </a:rPr>
              <a:t>Bad Ideas</a:t>
            </a:r>
          </a:p>
          <a:p>
            <a:pPr algn="just">
              <a:lnSpc>
                <a:spcPts val="3311"/>
              </a:lnSpc>
            </a:pPr>
            <a:r>
              <a:rPr lang="en-US" sz="2199">
                <a:solidFill>
                  <a:srgbClr val="FFFFFF"/>
                </a:solidFill>
                <a:latin typeface="Canva Sans"/>
                <a:ea typeface="Canva Sans"/>
                <a:cs typeface="Canva Sans"/>
                <a:sym typeface="Canva Sans"/>
              </a:rPr>
              <a:t>·  	</a:t>
            </a:r>
            <a:r>
              <a:rPr lang="en-US" sz="2199" b="1">
                <a:solidFill>
                  <a:srgbClr val="FFFFFF"/>
                </a:solidFill>
                <a:latin typeface="Canva Sans Bold"/>
                <a:ea typeface="Canva Sans Bold"/>
                <a:cs typeface="Canva Sans Bold"/>
                <a:sym typeface="Canva Sans Bold"/>
              </a:rPr>
              <a:t>Team Members and Roles :</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Helloween James – Project Manager &amp; Machine learning engineer</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Gracia Betty Jebaraj Daniel – Front-end developer &amp; UI/UX Designer</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Tejaswini Kandyala – Front-end developer</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Mohith Durga Srinivas Tripuramallu – Back-end Developer</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Bharadwaj Reddy Asireddy - Back-end Developer &amp; UI/UX Designer</a:t>
            </a:r>
          </a:p>
          <a:p>
            <a:pPr marL="880109" lvl="2" indent="-293370" algn="l">
              <a:lnSpc>
                <a:spcPts val="3311"/>
              </a:lnSpc>
              <a:buFont typeface="Arial"/>
              <a:buChar char="⚬"/>
            </a:pPr>
            <a:r>
              <a:rPr lang="en-US" sz="2199">
                <a:solidFill>
                  <a:srgbClr val="FFFFFF"/>
                </a:solidFill>
                <a:latin typeface="Canva Sans"/>
                <a:ea typeface="Canva Sans"/>
                <a:cs typeface="Canva Sans"/>
                <a:sym typeface="Canva Sans"/>
              </a:rPr>
              <a:t>Sai Rajeswari Ghanta - Quality Assurance (QA) Tester</a:t>
            </a:r>
          </a:p>
          <a:p>
            <a:pPr marL="880109" lvl="2" indent="-293370" algn="l">
              <a:lnSpc>
                <a:spcPts val="3311"/>
              </a:lnSpc>
            </a:pPr>
            <a:r>
              <a:rPr lang="en-US" sz="2199">
                <a:solidFill>
                  <a:srgbClr val="FFFFFF"/>
                </a:solidFill>
                <a:latin typeface="Canva Sans"/>
                <a:ea typeface="Canva Sans"/>
                <a:cs typeface="Canva Sans"/>
                <a:sym typeface="Canva Sans"/>
              </a:rPr>
              <a:t> </a:t>
            </a:r>
          </a:p>
          <a:p>
            <a:pPr marL="880109" lvl="2" indent="-293370" algn="l">
              <a:lnSpc>
                <a:spcPts val="3311"/>
              </a:lnSpc>
            </a:pPr>
            <a:endParaRPr lang="en-US" sz="2199">
              <a:solidFill>
                <a:srgbClr val="FFFFFF"/>
              </a:solidFill>
              <a:latin typeface="Canva Sans"/>
              <a:ea typeface="Canva Sans"/>
              <a:cs typeface="Canva Sans"/>
              <a:sym typeface="Canva Sans"/>
            </a:endParaRPr>
          </a:p>
        </p:txBody>
      </p:sp>
      <p:sp>
        <p:nvSpPr>
          <p:cNvPr id="13" name="TextBox 13"/>
          <p:cNvSpPr txBox="1"/>
          <p:nvPr/>
        </p:nvSpPr>
        <p:spPr>
          <a:xfrm>
            <a:off x="5002976" y="159825"/>
            <a:ext cx="8100300" cy="1394925"/>
          </a:xfrm>
          <a:prstGeom prst="rect">
            <a:avLst/>
          </a:prstGeom>
        </p:spPr>
        <p:txBody>
          <a:bodyPr lIns="0" tIns="0" rIns="0" bIns="0" rtlCol="0" anchor="t">
            <a:spAutoFit/>
          </a:bodyPr>
          <a:lstStyle/>
          <a:p>
            <a:pPr algn="ctr">
              <a:lnSpc>
                <a:spcPts val="10800"/>
              </a:lnSpc>
            </a:pPr>
            <a:r>
              <a:rPr lang="en-US" sz="9000">
                <a:solidFill>
                  <a:srgbClr val="F4C624"/>
                </a:solidFill>
                <a:latin typeface="Anton"/>
                <a:ea typeface="Anton"/>
                <a:cs typeface="Anton"/>
                <a:sym typeface="Anton"/>
              </a:rPr>
              <a:t>TEAM AGREEMENT</a:t>
            </a:r>
          </a:p>
        </p:txBody>
      </p:sp>
      <p:sp>
        <p:nvSpPr>
          <p:cNvPr id="14" name="TextBox 14"/>
          <p:cNvSpPr txBox="1"/>
          <p:nvPr/>
        </p:nvSpPr>
        <p:spPr>
          <a:xfrm>
            <a:off x="9144000" y="1999112"/>
            <a:ext cx="8594968" cy="6084831"/>
          </a:xfrm>
          <a:prstGeom prst="rect">
            <a:avLst/>
          </a:prstGeom>
        </p:spPr>
        <p:txBody>
          <a:bodyPr lIns="0" tIns="0" rIns="0" bIns="0" rtlCol="0" anchor="t">
            <a:spAutoFit/>
          </a:bodyPr>
          <a:lstStyle/>
          <a:p>
            <a:pPr algn="just">
              <a:lnSpc>
                <a:spcPts val="4515"/>
              </a:lnSpc>
            </a:pPr>
            <a:r>
              <a:rPr lang="en-US" sz="3000" b="1">
                <a:solidFill>
                  <a:srgbClr val="F4C624"/>
                </a:solidFill>
                <a:latin typeface="Canva Sans Bold"/>
                <a:ea typeface="Canva Sans Bold"/>
                <a:cs typeface="Canva Sans Bold"/>
                <a:sym typeface="Canva Sans Bold"/>
              </a:rPr>
              <a:t>2. Meetings and Communication</a:t>
            </a:r>
          </a:p>
          <a:p>
            <a:pPr algn="just">
              <a:lnSpc>
                <a:spcPts val="3010"/>
              </a:lnSpc>
            </a:pPr>
            <a:r>
              <a:rPr lang="en-US" sz="2000" b="1">
                <a:solidFill>
                  <a:srgbClr val="F4C624"/>
                </a:solidFill>
                <a:latin typeface="Canva Sans Bold"/>
                <a:ea typeface="Canva Sans Bold"/>
                <a:cs typeface="Canva Sans Bold"/>
                <a:sym typeface="Canva Sans Bold"/>
              </a:rPr>
              <a:t> </a:t>
            </a:r>
          </a:p>
          <a:p>
            <a:pPr algn="l">
              <a:lnSpc>
                <a:spcPts val="3010"/>
              </a:lnSpc>
            </a:pPr>
            <a:r>
              <a:rPr lang="en-US" sz="2000" b="1">
                <a:solidFill>
                  <a:srgbClr val="FFFFFF"/>
                </a:solidFill>
                <a:latin typeface="Canva Sans Bold"/>
                <a:ea typeface="Canva Sans Bold"/>
                <a:cs typeface="Canva Sans Bold"/>
                <a:sym typeface="Canva Sans Bold"/>
              </a:rPr>
              <a:t>We will meet twice a week and we shall use what’s app, email, outlook and Zoom as our communication for any updates and response should be within 2-3hrs.</a:t>
            </a:r>
          </a:p>
          <a:p>
            <a:pPr algn="l">
              <a:lnSpc>
                <a:spcPts val="3010"/>
              </a:lnSpc>
            </a:pPr>
            <a:endParaRPr lang="en-US" sz="2000" b="1">
              <a:solidFill>
                <a:srgbClr val="FFFFFF"/>
              </a:solidFill>
              <a:latin typeface="Canva Sans Bold"/>
              <a:ea typeface="Canva Sans Bold"/>
              <a:cs typeface="Canva Sans Bold"/>
              <a:sym typeface="Canva Sans Bold"/>
            </a:endParaRPr>
          </a:p>
          <a:p>
            <a:pPr algn="just">
              <a:lnSpc>
                <a:spcPts val="3010"/>
              </a:lnSpc>
            </a:pPr>
            <a:endParaRPr lang="en-US" sz="2000" b="1">
              <a:solidFill>
                <a:srgbClr val="FFFFFF"/>
              </a:solidFill>
              <a:latin typeface="Canva Sans Bold"/>
              <a:ea typeface="Canva Sans Bold"/>
              <a:cs typeface="Canva Sans Bold"/>
              <a:sym typeface="Canva Sans Bold"/>
            </a:endParaRPr>
          </a:p>
          <a:p>
            <a:pPr algn="just">
              <a:lnSpc>
                <a:spcPts val="4515"/>
              </a:lnSpc>
            </a:pPr>
            <a:r>
              <a:rPr lang="en-US" sz="3000" b="1">
                <a:solidFill>
                  <a:srgbClr val="F4C624"/>
                </a:solidFill>
                <a:latin typeface="Canva Sans Bold"/>
                <a:ea typeface="Canva Sans Bold"/>
                <a:cs typeface="Canva Sans Bold"/>
                <a:sym typeface="Canva Sans Bold"/>
              </a:rPr>
              <a:t>3. Work Distribution</a:t>
            </a:r>
          </a:p>
          <a:p>
            <a:pPr algn="just">
              <a:lnSpc>
                <a:spcPts val="3010"/>
              </a:lnSpc>
            </a:pPr>
            <a:r>
              <a:rPr lang="en-US" sz="2000" b="1">
                <a:solidFill>
                  <a:srgbClr val="F4C624"/>
                </a:solidFill>
                <a:latin typeface="Canva Sans Bold"/>
                <a:ea typeface="Canva Sans Bold"/>
                <a:cs typeface="Canva Sans Bold"/>
                <a:sym typeface="Canva Sans Bold"/>
              </a:rPr>
              <a:t> </a:t>
            </a:r>
          </a:p>
          <a:p>
            <a:pPr algn="l">
              <a:lnSpc>
                <a:spcPts val="3010"/>
              </a:lnSpc>
            </a:pPr>
            <a:r>
              <a:rPr lang="en-US" sz="2000" b="1">
                <a:solidFill>
                  <a:srgbClr val="FFFFFF"/>
                </a:solidFill>
                <a:latin typeface="Canva Sans Bold"/>
                <a:ea typeface="Canva Sans Bold"/>
                <a:cs typeface="Canva Sans Bold"/>
                <a:sym typeface="Canva Sans Bold"/>
              </a:rPr>
              <a:t>Everyone in the team agrees to share the work equally and if any member fells overwhelmed, we will redistribute the tasks.</a:t>
            </a:r>
          </a:p>
          <a:p>
            <a:pPr algn="just">
              <a:lnSpc>
                <a:spcPts val="3010"/>
              </a:lnSpc>
            </a:pPr>
            <a:endParaRPr lang="en-US" sz="2000" b="1">
              <a:solidFill>
                <a:srgbClr val="FFFFFF"/>
              </a:solidFill>
              <a:latin typeface="Canva Sans Bold"/>
              <a:ea typeface="Canva Sans Bold"/>
              <a:cs typeface="Canva Sans Bold"/>
              <a:sym typeface="Canva Sans Bold"/>
            </a:endParaRPr>
          </a:p>
          <a:p>
            <a:pPr algn="just">
              <a:lnSpc>
                <a:spcPts val="3010"/>
              </a:lnSpc>
            </a:pPr>
            <a:endParaRPr lang="en-US" sz="2000" b="1">
              <a:solidFill>
                <a:srgbClr val="FFFFFF"/>
              </a:solidFill>
              <a:latin typeface="Canva Sans Bold"/>
              <a:ea typeface="Canva Sans Bold"/>
              <a:cs typeface="Canva Sans Bold"/>
              <a:sym typeface="Canva Sans Bold"/>
            </a:endParaRPr>
          </a:p>
          <a:p>
            <a:pPr algn="just">
              <a:lnSpc>
                <a:spcPts val="3010"/>
              </a:lnSpc>
            </a:pPr>
            <a:endParaRPr lang="en-US" sz="2000" b="1">
              <a:solidFill>
                <a:srgbClr val="FFFFFF"/>
              </a:solidFill>
              <a:latin typeface="Canva Sans Bold"/>
              <a:ea typeface="Canva Sans Bold"/>
              <a:cs typeface="Canva Sans Bold"/>
              <a:sym typeface="Canva Sans Bold"/>
            </a:endParaRPr>
          </a:p>
          <a:p>
            <a:pPr marL="800100" lvl="2" indent="-266700" algn="l">
              <a:lnSpc>
                <a:spcPts val="3010"/>
              </a:lnSpc>
            </a:pPr>
            <a:endParaRPr lang="en-US" sz="2000" b="1">
              <a:solidFill>
                <a:srgbClr val="FFFFFF"/>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30772" y="2819170"/>
            <a:ext cx="2652979" cy="2652979"/>
          </a:xfrm>
          <a:custGeom>
            <a:avLst/>
            <a:gdLst/>
            <a:ahLst/>
            <a:cxnLst/>
            <a:rect l="l" t="t" r="r" b="b"/>
            <a:pathLst>
              <a:path w="2652979" h="2652979">
                <a:moveTo>
                  <a:pt x="0" y="0"/>
                </a:moveTo>
                <a:lnTo>
                  <a:pt x="2652979" y="0"/>
                </a:lnTo>
                <a:lnTo>
                  <a:pt x="2652979" y="2652979"/>
                </a:lnTo>
                <a:lnTo>
                  <a:pt x="0" y="2652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28853" y="9258300"/>
            <a:ext cx="1441243" cy="859341"/>
            <a:chOff x="0" y="0"/>
            <a:chExt cx="1921657" cy="1145788"/>
          </a:xfrm>
        </p:grpSpPr>
        <p:sp>
          <p:nvSpPr>
            <p:cNvPr id="4" name="Freeform 4"/>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5"/>
              <a:stretch>
                <a:fillRect l="-66" r="-67"/>
              </a:stretch>
            </a:blipFill>
          </p:spPr>
          <p:txBody>
            <a:bodyPr/>
            <a:lstStyle/>
            <a:p>
              <a:endParaRPr lang="en-US"/>
            </a:p>
          </p:txBody>
        </p:sp>
      </p:grpSp>
      <p:grpSp>
        <p:nvGrpSpPr>
          <p:cNvPr id="5" name="Group 5"/>
          <p:cNvGrpSpPr/>
          <p:nvPr/>
        </p:nvGrpSpPr>
        <p:grpSpPr>
          <a:xfrm>
            <a:off x="-2497045" y="-593511"/>
            <a:ext cx="12476497" cy="12445305"/>
            <a:chOff x="0" y="0"/>
            <a:chExt cx="16635329" cy="16593740"/>
          </a:xfrm>
        </p:grpSpPr>
        <p:sp>
          <p:nvSpPr>
            <p:cNvPr id="6" name="Freeform 6"/>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6">
                <a:alphaModFix amt="5000"/>
              </a:blip>
              <a:stretch>
                <a:fillRect t="-25" b="-25"/>
              </a:stretch>
            </a:blipFill>
          </p:spPr>
          <p:txBody>
            <a:bodyPr/>
            <a:lstStyle/>
            <a:p>
              <a:endParaRPr lang="en-US"/>
            </a:p>
          </p:txBody>
        </p:sp>
      </p:grpSp>
      <p:grpSp>
        <p:nvGrpSpPr>
          <p:cNvPr id="7" name="Group 7"/>
          <p:cNvGrpSpPr/>
          <p:nvPr/>
        </p:nvGrpSpPr>
        <p:grpSpPr>
          <a:xfrm>
            <a:off x="9979452" y="-593511"/>
            <a:ext cx="12476497" cy="12445305"/>
            <a:chOff x="0" y="0"/>
            <a:chExt cx="16635329" cy="16593740"/>
          </a:xfrm>
        </p:grpSpPr>
        <p:sp>
          <p:nvSpPr>
            <p:cNvPr id="8" name="Freeform 8"/>
            <p:cNvSpPr/>
            <p:nvPr/>
          </p:nvSpPr>
          <p:spPr>
            <a:xfrm flipH="1">
              <a:off x="0" y="0"/>
              <a:ext cx="16635349" cy="16593693"/>
            </a:xfrm>
            <a:custGeom>
              <a:avLst/>
              <a:gdLst/>
              <a:ahLst/>
              <a:cxnLst/>
              <a:rect l="l" t="t" r="r" b="b"/>
              <a:pathLst>
                <a:path w="16635349" h="16593693">
                  <a:moveTo>
                    <a:pt x="16635349" y="0"/>
                  </a:moveTo>
                  <a:lnTo>
                    <a:pt x="0" y="0"/>
                  </a:lnTo>
                  <a:lnTo>
                    <a:pt x="0" y="16593693"/>
                  </a:lnTo>
                  <a:lnTo>
                    <a:pt x="16635349" y="16593693"/>
                  </a:lnTo>
                  <a:lnTo>
                    <a:pt x="16635349" y="0"/>
                  </a:lnTo>
                  <a:close/>
                </a:path>
              </a:pathLst>
            </a:custGeom>
            <a:blipFill>
              <a:blip r:embed="rId6">
                <a:alphaModFix amt="5000"/>
              </a:blip>
              <a:stretch>
                <a:fillRect t="-25" b="-25"/>
              </a:stretch>
            </a:blipFill>
          </p:spPr>
          <p:txBody>
            <a:bodyPr/>
            <a:lstStyle/>
            <a:p>
              <a:endParaRPr lang="en-US"/>
            </a:p>
          </p:txBody>
        </p:sp>
      </p:grpSp>
      <p:grpSp>
        <p:nvGrpSpPr>
          <p:cNvPr id="9" name="Group 9"/>
          <p:cNvGrpSpPr/>
          <p:nvPr/>
        </p:nvGrpSpPr>
        <p:grpSpPr>
          <a:xfrm>
            <a:off x="16538678" y="169359"/>
            <a:ext cx="1441243" cy="859341"/>
            <a:chOff x="0" y="0"/>
            <a:chExt cx="1921657" cy="1145788"/>
          </a:xfrm>
        </p:grpSpPr>
        <p:sp>
          <p:nvSpPr>
            <p:cNvPr id="10" name="Freeform 10"/>
            <p:cNvSpPr/>
            <p:nvPr/>
          </p:nvSpPr>
          <p:spPr>
            <a:xfrm>
              <a:off x="0" y="0"/>
              <a:ext cx="1921637" cy="1145794"/>
            </a:xfrm>
            <a:custGeom>
              <a:avLst/>
              <a:gdLst/>
              <a:ahLst/>
              <a:cxnLst/>
              <a:rect l="l" t="t" r="r" b="b"/>
              <a:pathLst>
                <a:path w="1921637" h="1145794">
                  <a:moveTo>
                    <a:pt x="0" y="0"/>
                  </a:moveTo>
                  <a:lnTo>
                    <a:pt x="1921637" y="0"/>
                  </a:lnTo>
                  <a:lnTo>
                    <a:pt x="1921637" y="1145794"/>
                  </a:lnTo>
                  <a:lnTo>
                    <a:pt x="0" y="1145794"/>
                  </a:lnTo>
                  <a:lnTo>
                    <a:pt x="0" y="0"/>
                  </a:lnTo>
                  <a:close/>
                </a:path>
              </a:pathLst>
            </a:custGeom>
            <a:blipFill>
              <a:blip r:embed="rId5"/>
              <a:stretch>
                <a:fillRect l="-66" r="-67"/>
              </a:stretch>
            </a:blipFill>
          </p:spPr>
          <p:txBody>
            <a:bodyPr/>
            <a:lstStyle/>
            <a:p>
              <a:endParaRPr lang="en-US"/>
            </a:p>
          </p:txBody>
        </p:sp>
      </p:grpSp>
      <p:sp>
        <p:nvSpPr>
          <p:cNvPr id="11" name="Freeform 11"/>
          <p:cNvSpPr/>
          <p:nvPr/>
        </p:nvSpPr>
        <p:spPr>
          <a:xfrm>
            <a:off x="13404209" y="2819170"/>
            <a:ext cx="2652979" cy="2652979"/>
          </a:xfrm>
          <a:custGeom>
            <a:avLst/>
            <a:gdLst/>
            <a:ahLst/>
            <a:cxnLst/>
            <a:rect l="l" t="t" r="r" b="b"/>
            <a:pathLst>
              <a:path w="2652979" h="2652979">
                <a:moveTo>
                  <a:pt x="0" y="0"/>
                </a:moveTo>
                <a:lnTo>
                  <a:pt x="2652979" y="0"/>
                </a:lnTo>
                <a:lnTo>
                  <a:pt x="2652979" y="2652979"/>
                </a:lnTo>
                <a:lnTo>
                  <a:pt x="0" y="2652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88394" y="1832010"/>
            <a:ext cx="9330437" cy="8133312"/>
          </a:xfrm>
          <a:prstGeom prst="rect">
            <a:avLst/>
          </a:prstGeom>
        </p:spPr>
        <p:txBody>
          <a:bodyPr lIns="0" tIns="0" rIns="0" bIns="0" rtlCol="0" anchor="t">
            <a:spAutoFit/>
          </a:bodyPr>
          <a:lstStyle/>
          <a:p>
            <a:pPr algn="l">
              <a:lnSpc>
                <a:spcPts val="4516"/>
              </a:lnSpc>
            </a:pPr>
            <a:r>
              <a:rPr lang="en-US" sz="3000" b="1">
                <a:solidFill>
                  <a:srgbClr val="F4C624"/>
                </a:solidFill>
                <a:latin typeface="Canva Sans Bold"/>
                <a:ea typeface="Canva Sans Bold"/>
                <a:cs typeface="Canva Sans Bold"/>
                <a:sym typeface="Canva Sans Bold"/>
              </a:rPr>
              <a:t>4.</a:t>
            </a:r>
            <a:r>
              <a:rPr lang="en-US" sz="3000">
                <a:solidFill>
                  <a:srgbClr val="F4C624"/>
                </a:solidFill>
                <a:latin typeface="Canva Sans"/>
                <a:ea typeface="Canva Sans"/>
                <a:cs typeface="Canva Sans"/>
                <a:sym typeface="Canva Sans"/>
              </a:rPr>
              <a:t> 	</a:t>
            </a:r>
            <a:r>
              <a:rPr lang="en-US" sz="3000" b="1">
                <a:solidFill>
                  <a:srgbClr val="F4C624"/>
                </a:solidFill>
                <a:latin typeface="Canva Sans Bold"/>
                <a:ea typeface="Canva Sans Bold"/>
                <a:cs typeface="Canva Sans Bold"/>
                <a:sym typeface="Canva Sans Bold"/>
              </a:rPr>
              <a:t>Conflict Resolution</a:t>
            </a:r>
          </a:p>
          <a:p>
            <a:pPr algn="l">
              <a:lnSpc>
                <a:spcPts val="3010"/>
              </a:lnSpc>
            </a:pPr>
            <a:r>
              <a:rPr lang="en-US" sz="2000">
                <a:solidFill>
                  <a:srgbClr val="FFFFFF"/>
                </a:solidFill>
                <a:latin typeface="Canva Sans"/>
                <a:ea typeface="Canva Sans"/>
                <a:cs typeface="Canva Sans"/>
                <a:sym typeface="Canva Sans"/>
              </a:rPr>
              <a:t> </a:t>
            </a:r>
          </a:p>
          <a:p>
            <a:pPr algn="l">
              <a:lnSpc>
                <a:spcPts val="3311"/>
              </a:lnSpc>
            </a:pPr>
            <a:r>
              <a:rPr lang="en-US" sz="2199">
                <a:solidFill>
                  <a:srgbClr val="FFFFFF"/>
                </a:solidFill>
                <a:latin typeface="Canva Sans"/>
                <a:ea typeface="Canva Sans"/>
                <a:cs typeface="Canva Sans"/>
                <a:sym typeface="Canva Sans"/>
              </a:rPr>
              <a:t>·  	If we have any sort of disagreement in the tasks, we’ll talk it through vote.</a:t>
            </a:r>
          </a:p>
          <a:p>
            <a:pPr algn="l">
              <a:lnSpc>
                <a:spcPts val="3311"/>
              </a:lnSpc>
            </a:pPr>
            <a:r>
              <a:rPr lang="en-US" sz="2199">
                <a:solidFill>
                  <a:srgbClr val="FFFFFF"/>
                </a:solidFill>
                <a:latin typeface="Canva Sans"/>
                <a:ea typeface="Canva Sans"/>
                <a:cs typeface="Canva Sans"/>
                <a:sym typeface="Canva Sans"/>
              </a:rPr>
              <a:t>·  	If the conflict cannot be resolved internally, we will reach professor for an advice</a:t>
            </a:r>
          </a:p>
          <a:p>
            <a:pPr algn="l">
              <a:lnSpc>
                <a:spcPts val="3010"/>
              </a:lnSpc>
            </a:pPr>
            <a:r>
              <a:rPr lang="en-US" sz="2000">
                <a:solidFill>
                  <a:srgbClr val="FFFFFF"/>
                </a:solidFill>
                <a:latin typeface="Canva Sans"/>
                <a:ea typeface="Canva Sans"/>
                <a:cs typeface="Canva Sans"/>
                <a:sym typeface="Canva Sans"/>
              </a:rPr>
              <a:t> </a:t>
            </a:r>
          </a:p>
          <a:p>
            <a:pPr algn="l">
              <a:lnSpc>
                <a:spcPts val="3010"/>
              </a:lnSpc>
            </a:pPr>
            <a:r>
              <a:rPr lang="en-US" sz="2000">
                <a:solidFill>
                  <a:srgbClr val="FFFFFF"/>
                </a:solidFill>
                <a:latin typeface="Canva Sans"/>
                <a:ea typeface="Canva Sans"/>
                <a:cs typeface="Canva Sans"/>
                <a:sym typeface="Canva Sans"/>
              </a:rPr>
              <a:t> </a:t>
            </a:r>
          </a:p>
          <a:p>
            <a:pPr algn="l">
              <a:lnSpc>
                <a:spcPts val="4516"/>
              </a:lnSpc>
            </a:pPr>
            <a:r>
              <a:rPr lang="en-US" sz="3000" b="1">
                <a:solidFill>
                  <a:srgbClr val="F4C624"/>
                </a:solidFill>
                <a:latin typeface="Canva Sans Bold"/>
                <a:ea typeface="Canva Sans Bold"/>
                <a:cs typeface="Canva Sans Bold"/>
                <a:sym typeface="Canva Sans Bold"/>
              </a:rPr>
              <a:t>5.</a:t>
            </a:r>
            <a:r>
              <a:rPr lang="en-US" sz="3000">
                <a:solidFill>
                  <a:srgbClr val="F4C624"/>
                </a:solidFill>
                <a:latin typeface="Canva Sans"/>
                <a:ea typeface="Canva Sans"/>
                <a:cs typeface="Canva Sans"/>
                <a:sym typeface="Canva Sans"/>
              </a:rPr>
              <a:t> 	</a:t>
            </a:r>
            <a:r>
              <a:rPr lang="en-US" sz="3000" b="1">
                <a:solidFill>
                  <a:srgbClr val="F4C624"/>
                </a:solidFill>
                <a:latin typeface="Canva Sans Bold"/>
                <a:ea typeface="Canva Sans Bold"/>
                <a:cs typeface="Canva Sans Bold"/>
                <a:sym typeface="Canva Sans Bold"/>
              </a:rPr>
              <a:t>Deadlines</a:t>
            </a:r>
          </a:p>
          <a:p>
            <a:pPr algn="l">
              <a:lnSpc>
                <a:spcPts val="3010"/>
              </a:lnSpc>
            </a:pPr>
            <a:r>
              <a:rPr lang="en-US" sz="2000">
                <a:solidFill>
                  <a:srgbClr val="FFFFFF"/>
                </a:solidFill>
                <a:latin typeface="Canva Sans"/>
                <a:ea typeface="Canva Sans"/>
                <a:cs typeface="Canva Sans"/>
                <a:sym typeface="Canva Sans"/>
              </a:rPr>
              <a:t> </a:t>
            </a:r>
          </a:p>
          <a:p>
            <a:pPr algn="l">
              <a:lnSpc>
                <a:spcPts val="3311"/>
              </a:lnSpc>
            </a:pPr>
            <a:r>
              <a:rPr lang="en-US" sz="2199">
                <a:solidFill>
                  <a:srgbClr val="FFFFFF"/>
                </a:solidFill>
                <a:latin typeface="Canva Sans"/>
                <a:ea typeface="Canva Sans"/>
                <a:cs typeface="Canva Sans"/>
                <a:sym typeface="Canva Sans"/>
              </a:rPr>
              <a:t>·  	We will set deadlines for each task and everyone agrees to stick to them and if someone can’t meet a deadline, they should inform the team in advance.</a:t>
            </a:r>
          </a:p>
          <a:p>
            <a:pPr algn="l">
              <a:lnSpc>
                <a:spcPts val="3311"/>
              </a:lnSpc>
            </a:pPr>
            <a:r>
              <a:rPr lang="en-US" sz="2199">
                <a:solidFill>
                  <a:srgbClr val="FFFFFF"/>
                </a:solidFill>
                <a:latin typeface="Canva Sans"/>
                <a:ea typeface="Canva Sans"/>
                <a:cs typeface="Canva Sans"/>
                <a:sym typeface="Canva Sans"/>
              </a:rPr>
              <a:t> </a:t>
            </a:r>
          </a:p>
          <a:p>
            <a:pPr algn="l">
              <a:lnSpc>
                <a:spcPts val="3311"/>
              </a:lnSpc>
            </a:pPr>
            <a:r>
              <a:rPr lang="en-US" sz="2199">
                <a:solidFill>
                  <a:srgbClr val="FFFFFF"/>
                </a:solidFill>
                <a:latin typeface="Canva Sans"/>
                <a:ea typeface="Canva Sans"/>
                <a:cs typeface="Canva Sans"/>
                <a:sym typeface="Canva Sans"/>
              </a:rPr>
              <a:t>·  	We agree to submit everything on time, with everyone’s contribution.</a:t>
            </a:r>
          </a:p>
          <a:p>
            <a:pPr algn="l">
              <a:lnSpc>
                <a:spcPts val="3010"/>
              </a:lnSpc>
            </a:pPr>
            <a:r>
              <a:rPr lang="en-US" sz="2000">
                <a:solidFill>
                  <a:srgbClr val="FFFFFF"/>
                </a:solidFill>
                <a:latin typeface="Canva Sans"/>
                <a:ea typeface="Canva Sans"/>
                <a:cs typeface="Canva Sans"/>
                <a:sym typeface="Canva Sans"/>
              </a:rPr>
              <a:t> </a:t>
            </a:r>
          </a:p>
          <a:p>
            <a:pPr algn="l">
              <a:lnSpc>
                <a:spcPts val="4516"/>
              </a:lnSpc>
            </a:pPr>
            <a:endParaRPr lang="en-US" sz="2000">
              <a:solidFill>
                <a:srgbClr val="FFFFFF"/>
              </a:solidFill>
              <a:latin typeface="Canva Sans"/>
              <a:ea typeface="Canva Sans"/>
              <a:cs typeface="Canva Sans"/>
              <a:sym typeface="Canva Sans"/>
            </a:endParaRPr>
          </a:p>
          <a:p>
            <a:pPr algn="l">
              <a:lnSpc>
                <a:spcPts val="2400"/>
              </a:lnSpc>
            </a:pPr>
            <a:endParaRPr lang="en-US" sz="2000">
              <a:solidFill>
                <a:srgbClr val="FFFFFF"/>
              </a:solidFill>
              <a:latin typeface="Canva Sans"/>
              <a:ea typeface="Canva Sans"/>
              <a:cs typeface="Canva Sans"/>
              <a:sym typeface="Canva Sans"/>
            </a:endParaRPr>
          </a:p>
        </p:txBody>
      </p:sp>
      <p:sp>
        <p:nvSpPr>
          <p:cNvPr id="13" name="TextBox 13"/>
          <p:cNvSpPr txBox="1"/>
          <p:nvPr/>
        </p:nvSpPr>
        <p:spPr>
          <a:xfrm>
            <a:off x="5093850" y="163916"/>
            <a:ext cx="8100300" cy="1394925"/>
          </a:xfrm>
          <a:prstGeom prst="rect">
            <a:avLst/>
          </a:prstGeom>
        </p:spPr>
        <p:txBody>
          <a:bodyPr lIns="0" tIns="0" rIns="0" bIns="0" rtlCol="0" anchor="t">
            <a:spAutoFit/>
          </a:bodyPr>
          <a:lstStyle/>
          <a:p>
            <a:pPr algn="ctr">
              <a:lnSpc>
                <a:spcPts val="10800"/>
              </a:lnSpc>
            </a:pPr>
            <a:r>
              <a:rPr lang="en-US" sz="9000" dirty="0">
                <a:solidFill>
                  <a:srgbClr val="F4C624"/>
                </a:solidFill>
                <a:latin typeface="Anton"/>
                <a:ea typeface="Anton"/>
                <a:cs typeface="Anton"/>
                <a:sym typeface="Anton"/>
              </a:rPr>
              <a:t>TEAM AGREEMENT</a:t>
            </a:r>
          </a:p>
        </p:txBody>
      </p:sp>
      <p:sp>
        <p:nvSpPr>
          <p:cNvPr id="14" name="TextBox 14"/>
          <p:cNvSpPr txBox="1"/>
          <p:nvPr/>
        </p:nvSpPr>
        <p:spPr>
          <a:xfrm>
            <a:off x="11074726" y="1832010"/>
            <a:ext cx="5142975" cy="3408997"/>
          </a:xfrm>
          <a:prstGeom prst="rect">
            <a:avLst/>
          </a:prstGeom>
        </p:spPr>
        <p:txBody>
          <a:bodyPr lIns="0" tIns="0" rIns="0" bIns="0" rtlCol="0" anchor="t">
            <a:spAutoFit/>
          </a:bodyPr>
          <a:lstStyle/>
          <a:p>
            <a:pPr algn="l">
              <a:lnSpc>
                <a:spcPts val="4515"/>
              </a:lnSpc>
            </a:pPr>
            <a:r>
              <a:rPr lang="en-US" sz="3000" b="1">
                <a:solidFill>
                  <a:srgbClr val="F4C624"/>
                </a:solidFill>
                <a:latin typeface="Canva Sans Bold"/>
                <a:ea typeface="Canva Sans Bold"/>
                <a:cs typeface="Canva Sans Bold"/>
                <a:sym typeface="Canva Sans Bold"/>
              </a:rPr>
              <a:t>6. Signatures</a:t>
            </a:r>
          </a:p>
          <a:p>
            <a:pPr algn="l">
              <a:lnSpc>
                <a:spcPts val="3310"/>
              </a:lnSpc>
            </a:pPr>
            <a:r>
              <a:rPr lang="en-US" sz="2199" b="1">
                <a:solidFill>
                  <a:srgbClr val="FFFFFF"/>
                </a:solidFill>
                <a:latin typeface="Canva Sans Bold"/>
                <a:ea typeface="Canva Sans Bold"/>
                <a:cs typeface="Canva Sans Bold"/>
                <a:sym typeface="Canva Sans Bold"/>
              </a:rPr>
              <a:t>· Gracia Betty Jebaraj Daniel</a:t>
            </a:r>
          </a:p>
          <a:p>
            <a:pPr algn="l">
              <a:lnSpc>
                <a:spcPts val="3310"/>
              </a:lnSpc>
            </a:pPr>
            <a:r>
              <a:rPr lang="en-US" sz="2199" b="1">
                <a:solidFill>
                  <a:srgbClr val="FFFFFF"/>
                </a:solidFill>
                <a:latin typeface="Canva Sans Bold"/>
                <a:ea typeface="Canva Sans Bold"/>
                <a:cs typeface="Canva Sans Bold"/>
                <a:sym typeface="Canva Sans Bold"/>
              </a:rPr>
              <a:t>· Tejaswini Kandyala</a:t>
            </a:r>
          </a:p>
          <a:p>
            <a:pPr algn="l">
              <a:lnSpc>
                <a:spcPts val="3310"/>
              </a:lnSpc>
            </a:pPr>
            <a:r>
              <a:rPr lang="en-US" sz="2199" b="1">
                <a:solidFill>
                  <a:srgbClr val="FFFFFF"/>
                </a:solidFill>
                <a:latin typeface="Canva Sans Bold"/>
                <a:ea typeface="Canva Sans Bold"/>
                <a:cs typeface="Canva Sans Bold"/>
                <a:sym typeface="Canva Sans Bold"/>
              </a:rPr>
              <a:t>· Helloween James</a:t>
            </a:r>
          </a:p>
          <a:p>
            <a:pPr algn="l">
              <a:lnSpc>
                <a:spcPts val="3310"/>
              </a:lnSpc>
            </a:pPr>
            <a:r>
              <a:rPr lang="en-US" sz="2199" b="1">
                <a:solidFill>
                  <a:srgbClr val="FFFFFF"/>
                </a:solidFill>
                <a:latin typeface="Canva Sans Bold"/>
                <a:ea typeface="Canva Sans Bold"/>
                <a:cs typeface="Canva Sans Bold"/>
                <a:sym typeface="Canva Sans Bold"/>
              </a:rPr>
              <a:t>· Mohith Durga Srinivas Tripuramallu</a:t>
            </a:r>
          </a:p>
          <a:p>
            <a:pPr algn="l">
              <a:lnSpc>
                <a:spcPts val="3310"/>
              </a:lnSpc>
            </a:pPr>
            <a:r>
              <a:rPr lang="en-US" sz="2199" b="1">
                <a:solidFill>
                  <a:srgbClr val="FFFFFF"/>
                </a:solidFill>
                <a:latin typeface="Canva Sans Bold"/>
                <a:ea typeface="Canva Sans Bold"/>
                <a:cs typeface="Canva Sans Bold"/>
                <a:sym typeface="Canva Sans Bold"/>
              </a:rPr>
              <a:t>· Bharadwaj Reddy Asireddy</a:t>
            </a:r>
          </a:p>
          <a:p>
            <a:pPr algn="l">
              <a:lnSpc>
                <a:spcPts val="3310"/>
              </a:lnSpc>
            </a:pPr>
            <a:r>
              <a:rPr lang="en-US" sz="2199" b="1">
                <a:solidFill>
                  <a:srgbClr val="FFFFFF"/>
                </a:solidFill>
                <a:latin typeface="Canva Sans Bold"/>
                <a:ea typeface="Canva Sans Bold"/>
                <a:cs typeface="Canva Sans Bold"/>
                <a:sym typeface="Canva Sans Bold"/>
              </a:rPr>
              <a:t>· Sai Rajeswari Ghanta</a:t>
            </a:r>
          </a:p>
          <a:p>
            <a:pPr algn="l">
              <a:lnSpc>
                <a:spcPts val="2400"/>
              </a:lnSpc>
            </a:pPr>
            <a:endParaRPr lang="en-US" sz="2199" b="1">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9593009" y="-1079152"/>
            <a:ext cx="12476497" cy="12445305"/>
            <a:chOff x="0" y="0"/>
            <a:chExt cx="16635329" cy="16593740"/>
          </a:xfrm>
        </p:grpSpPr>
        <p:sp>
          <p:nvSpPr>
            <p:cNvPr id="3" name="Freeform 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grpSp>
        <p:nvGrpSpPr>
          <p:cNvPr id="4" name="Group 4"/>
          <p:cNvGrpSpPr/>
          <p:nvPr/>
        </p:nvGrpSpPr>
        <p:grpSpPr>
          <a:xfrm>
            <a:off x="1028700" y="6543675"/>
            <a:ext cx="16230600" cy="1034701"/>
            <a:chOff x="0" y="0"/>
            <a:chExt cx="21640800" cy="1379601"/>
          </a:xfrm>
        </p:grpSpPr>
        <p:sp>
          <p:nvSpPr>
            <p:cNvPr id="5" name="Freeform 5"/>
            <p:cNvSpPr/>
            <p:nvPr/>
          </p:nvSpPr>
          <p:spPr>
            <a:xfrm>
              <a:off x="0" y="0"/>
              <a:ext cx="21640800" cy="1379601"/>
            </a:xfrm>
            <a:custGeom>
              <a:avLst/>
              <a:gdLst/>
              <a:ahLst/>
              <a:cxnLst/>
              <a:rect l="l" t="t" r="r" b="b"/>
              <a:pathLst>
                <a:path w="21640800" h="1379601">
                  <a:moveTo>
                    <a:pt x="0" y="0"/>
                  </a:moveTo>
                  <a:lnTo>
                    <a:pt x="21640800" y="0"/>
                  </a:lnTo>
                  <a:lnTo>
                    <a:pt x="21640800" y="1379601"/>
                  </a:lnTo>
                  <a:lnTo>
                    <a:pt x="0" y="1379601"/>
                  </a:lnTo>
                  <a:lnTo>
                    <a:pt x="0" y="0"/>
                  </a:lnTo>
                  <a:close/>
                </a:path>
              </a:pathLst>
            </a:custGeom>
            <a:blipFill>
              <a:blip r:embed="rId4"/>
              <a:stretch>
                <a:fillRect l="-289" r="-289"/>
              </a:stretch>
            </a:blipFill>
          </p:spPr>
          <p:txBody>
            <a:bodyPr/>
            <a:lstStyle/>
            <a:p>
              <a:endParaRPr lang="en-US"/>
            </a:p>
          </p:txBody>
        </p:sp>
      </p:grpSp>
      <p:sp>
        <p:nvSpPr>
          <p:cNvPr id="6" name="Freeform 6"/>
          <p:cNvSpPr/>
          <p:nvPr/>
        </p:nvSpPr>
        <p:spPr>
          <a:xfrm>
            <a:off x="1028700" y="3443495"/>
            <a:ext cx="16230600" cy="3390485"/>
          </a:xfrm>
          <a:custGeom>
            <a:avLst/>
            <a:gdLst/>
            <a:ahLst/>
            <a:cxnLst/>
            <a:rect l="l" t="t" r="r" b="b"/>
            <a:pathLst>
              <a:path w="16230600" h="3390485">
                <a:moveTo>
                  <a:pt x="0" y="0"/>
                </a:moveTo>
                <a:lnTo>
                  <a:pt x="16230600" y="0"/>
                </a:lnTo>
                <a:lnTo>
                  <a:pt x="16230600" y="3390485"/>
                </a:lnTo>
                <a:lnTo>
                  <a:pt x="0" y="3390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855491" y="4238625"/>
            <a:ext cx="14577018" cy="1590675"/>
          </a:xfrm>
          <a:prstGeom prst="rect">
            <a:avLst/>
          </a:prstGeom>
        </p:spPr>
        <p:txBody>
          <a:bodyPr lIns="0" tIns="0" rIns="0" bIns="0" rtlCol="0" anchor="t">
            <a:spAutoFit/>
          </a:bodyPr>
          <a:lstStyle/>
          <a:p>
            <a:pPr algn="ctr">
              <a:lnSpc>
                <a:spcPts val="12960"/>
              </a:lnSpc>
            </a:pPr>
            <a:r>
              <a:rPr lang="en-US" sz="9000">
                <a:solidFill>
                  <a:srgbClr val="F4C624"/>
                </a:solidFill>
                <a:latin typeface="Anton"/>
                <a:ea typeface="Anton"/>
                <a:cs typeface="Anton"/>
                <a:sym typeface="Anton"/>
              </a:rPr>
              <a:t>PERSONAS</a:t>
            </a:r>
          </a:p>
        </p:txBody>
      </p:sp>
      <p:grpSp>
        <p:nvGrpSpPr>
          <p:cNvPr id="8" name="Group 8"/>
          <p:cNvGrpSpPr/>
          <p:nvPr/>
        </p:nvGrpSpPr>
        <p:grpSpPr>
          <a:xfrm>
            <a:off x="16546667" y="6090192"/>
            <a:ext cx="1425267" cy="849815"/>
            <a:chOff x="0" y="0"/>
            <a:chExt cx="1900356" cy="1133087"/>
          </a:xfrm>
        </p:grpSpPr>
        <p:sp>
          <p:nvSpPr>
            <p:cNvPr id="9" name="Freeform 9"/>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0" name="Group 10"/>
          <p:cNvGrpSpPr/>
          <p:nvPr/>
        </p:nvGrpSpPr>
        <p:grpSpPr>
          <a:xfrm>
            <a:off x="781002" y="3095680"/>
            <a:ext cx="1425267" cy="849815"/>
            <a:chOff x="0" y="0"/>
            <a:chExt cx="1900356" cy="1133087"/>
          </a:xfrm>
        </p:grpSpPr>
        <p:sp>
          <p:nvSpPr>
            <p:cNvPr id="11" name="Freeform 11"/>
            <p:cNvSpPr/>
            <p:nvPr/>
          </p:nvSpPr>
          <p:spPr>
            <a:xfrm>
              <a:off x="0" y="0"/>
              <a:ext cx="1900301" cy="1133094"/>
            </a:xfrm>
            <a:custGeom>
              <a:avLst/>
              <a:gdLst/>
              <a:ahLst/>
              <a:cxnLst/>
              <a:rect l="l" t="t" r="r" b="b"/>
              <a:pathLst>
                <a:path w="1900301" h="1133094">
                  <a:moveTo>
                    <a:pt x="0" y="0"/>
                  </a:moveTo>
                  <a:lnTo>
                    <a:pt x="1900301" y="0"/>
                  </a:lnTo>
                  <a:lnTo>
                    <a:pt x="1900301" y="1133094"/>
                  </a:lnTo>
                  <a:lnTo>
                    <a:pt x="0" y="1133094"/>
                  </a:lnTo>
                  <a:lnTo>
                    <a:pt x="0" y="0"/>
                  </a:lnTo>
                  <a:close/>
                </a:path>
              </a:pathLst>
            </a:custGeom>
            <a:blipFill>
              <a:blip r:embed="rId7"/>
              <a:stretch>
                <a:fillRect l="-66" r="-68"/>
              </a:stretch>
            </a:blipFill>
          </p:spPr>
          <p:txBody>
            <a:bodyPr/>
            <a:lstStyle/>
            <a:p>
              <a:endParaRPr lang="en-US"/>
            </a:p>
          </p:txBody>
        </p:sp>
      </p:grpSp>
      <p:grpSp>
        <p:nvGrpSpPr>
          <p:cNvPr id="12" name="Group 12"/>
          <p:cNvGrpSpPr/>
          <p:nvPr/>
        </p:nvGrpSpPr>
        <p:grpSpPr>
          <a:xfrm>
            <a:off x="-2883488" y="-1079152"/>
            <a:ext cx="12476497" cy="12445305"/>
            <a:chOff x="0" y="0"/>
            <a:chExt cx="16635329" cy="16593740"/>
          </a:xfrm>
        </p:grpSpPr>
        <p:sp>
          <p:nvSpPr>
            <p:cNvPr id="13" name="Freeform 13"/>
            <p:cNvSpPr/>
            <p:nvPr/>
          </p:nvSpPr>
          <p:spPr>
            <a:xfrm>
              <a:off x="0" y="0"/>
              <a:ext cx="16635349" cy="16593693"/>
            </a:xfrm>
            <a:custGeom>
              <a:avLst/>
              <a:gdLst/>
              <a:ahLst/>
              <a:cxnLst/>
              <a:rect l="l" t="t" r="r" b="b"/>
              <a:pathLst>
                <a:path w="16635349" h="16593693">
                  <a:moveTo>
                    <a:pt x="0" y="0"/>
                  </a:moveTo>
                  <a:lnTo>
                    <a:pt x="16635349" y="0"/>
                  </a:lnTo>
                  <a:lnTo>
                    <a:pt x="16635349" y="16593693"/>
                  </a:lnTo>
                  <a:lnTo>
                    <a:pt x="0" y="16593693"/>
                  </a:lnTo>
                  <a:lnTo>
                    <a:pt x="0" y="0"/>
                  </a:lnTo>
                  <a:close/>
                </a:path>
              </a:pathLst>
            </a:custGeom>
            <a:blipFill>
              <a:blip r:embed="rId3">
                <a:alphaModFix amt="5000"/>
              </a:blip>
              <a:stretch>
                <a:fillRect t="-25" b="-25"/>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3544</Words>
  <Application>Microsoft Macintosh PowerPoint</Application>
  <PresentationFormat>Custom</PresentationFormat>
  <Paragraphs>698</Paragraphs>
  <Slides>57</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Quicksand Bold</vt:lpstr>
      <vt:lpstr>Quicksand</vt:lpstr>
      <vt:lpstr>Quire Sans</vt:lpstr>
      <vt:lpstr>Arial</vt:lpstr>
      <vt:lpstr>Canva Sans Bold</vt:lpstr>
      <vt:lpstr>Arial Bold</vt:lpstr>
      <vt:lpstr>Anton</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1.pptx</dc:title>
  <cp:lastModifiedBy>Jebaraj Daniel, Gracia Betty</cp:lastModifiedBy>
  <cp:revision>4</cp:revision>
  <dcterms:created xsi:type="dcterms:W3CDTF">2006-08-16T00:00:00Z</dcterms:created>
  <dcterms:modified xsi:type="dcterms:W3CDTF">2024-10-23T02:40:43Z</dcterms:modified>
  <dc:identifier>DAGUT7VmrGA</dc:identifier>
</cp:coreProperties>
</file>